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0" r:id="rId2"/>
    <p:sldId id="288" r:id="rId3"/>
    <p:sldId id="303" r:id="rId4"/>
    <p:sldId id="257" r:id="rId5"/>
    <p:sldId id="263" r:id="rId6"/>
    <p:sldId id="298" r:id="rId7"/>
    <p:sldId id="295" r:id="rId8"/>
    <p:sldId id="306" r:id="rId9"/>
    <p:sldId id="262" r:id="rId10"/>
    <p:sldId id="259" r:id="rId11"/>
    <p:sldId id="293" r:id="rId12"/>
    <p:sldId id="261" r:id="rId13"/>
    <p:sldId id="304" r:id="rId14"/>
    <p:sldId id="291" r:id="rId15"/>
    <p:sldId id="285" r:id="rId16"/>
    <p:sldId id="281" r:id="rId17"/>
    <p:sldId id="283" r:id="rId18"/>
    <p:sldId id="296" r:id="rId19"/>
    <p:sldId id="282" r:id="rId20"/>
    <p:sldId id="286" r:id="rId21"/>
    <p:sldId id="270" r:id="rId22"/>
    <p:sldId id="260" r:id="rId23"/>
    <p:sldId id="267" r:id="rId24"/>
    <p:sldId id="272" r:id="rId25"/>
    <p:sldId id="265" r:id="rId26"/>
    <p:sldId id="301" r:id="rId27"/>
    <p:sldId id="275" r:id="rId28"/>
    <p:sldId id="299" r:id="rId29"/>
    <p:sldId id="300" r:id="rId30"/>
    <p:sldId id="277" r:id="rId31"/>
    <p:sldId id="278" r:id="rId32"/>
    <p:sldId id="276" r:id="rId33"/>
    <p:sldId id="302" r:id="rId34"/>
    <p:sldId id="280" r:id="rId35"/>
    <p:sldId id="305" r:id="rId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 varScale="1">
        <p:scale>
          <a:sx n="87" d="100"/>
          <a:sy n="87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82BB57C-EBED-42E6-80D3-9589C810EF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6E7655-FBF8-43AE-8B8F-5B04E53B22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wdeal@odu.edu" TargetMode="External"/><Relationship Id="rId2" Type="http://schemas.openxmlformats.org/officeDocument/2006/relationships/hyperlink" Target="mailto:shsiung@od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-jao@onu.ed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distancetraining.org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distancetraining.org/MARRS_JanWorkshop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enterprise.com/list-of-the-most-influential-blacks-in-technolog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90800"/>
            <a:ext cx="7315200" cy="1828800"/>
          </a:xfrm>
        </p:spPr>
        <p:txBody>
          <a:bodyPr>
            <a:normAutofit fontScale="90000"/>
          </a:bodyPr>
          <a:lstStyle/>
          <a:p>
            <a:pPr algn="r"/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STEM Explorations</a:t>
            </a:r>
            <a:br>
              <a:rPr lang="en-US" sz="4800" dirty="0"/>
            </a:br>
            <a:r>
              <a:rPr lang="en-US" sz="4800" dirty="0"/>
              <a:t>with</a:t>
            </a:r>
            <a:br>
              <a:rPr lang="en-US" sz="4800" dirty="0"/>
            </a:br>
            <a:r>
              <a:rPr lang="en-US" sz="4800" dirty="0"/>
              <a:t>3-D Printed Rover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271407"/>
            <a:ext cx="3429000" cy="1144632"/>
          </a:xfrm>
        </p:spPr>
        <p:txBody>
          <a:bodyPr>
            <a:normAutofit/>
          </a:bodyPr>
          <a:lstStyle/>
          <a:p>
            <a:r>
              <a:rPr lang="en-US" dirty="0"/>
              <a:t>Jackson State University</a:t>
            </a:r>
            <a:br>
              <a:rPr lang="en-US" dirty="0"/>
            </a:br>
            <a:r>
              <a:rPr lang="en-US" dirty="0"/>
              <a:t>January 2021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47607"/>
            <a:ext cx="133846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Get Informatio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1FAD90B-5AD3-48C0-8D48-DB0045B46BD4}"/>
              </a:ext>
            </a:extLst>
          </p:cNvPr>
          <p:cNvSpPr/>
          <p:nvPr/>
        </p:nvSpPr>
        <p:spPr>
          <a:xfrm>
            <a:off x="7848600" y="6092329"/>
            <a:ext cx="731519" cy="4536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893685"/>
          </a:xfrm>
        </p:spPr>
        <p:txBody>
          <a:bodyPr anchor="b">
            <a:normAutofit/>
          </a:bodyPr>
          <a:lstStyle/>
          <a:p>
            <a:r>
              <a:rPr lang="en-US" dirty="0"/>
              <a:t>Career choices start early…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r="24583" b="-3"/>
          <a:stretch/>
        </p:blipFill>
        <p:spPr bwMode="auto">
          <a:xfrm>
            <a:off x="896113" y="2057400"/>
            <a:ext cx="332720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AFC9DFD-BDE0-4CD5-A00F-B0756CDCE2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2057400"/>
            <a:ext cx="4267200" cy="3124200"/>
          </a:xfrm>
        </p:spPr>
        <p:txBody>
          <a:bodyPr>
            <a:noAutofit/>
          </a:bodyPr>
          <a:lstStyle/>
          <a:p>
            <a:r>
              <a:rPr lang="en-US" sz="2400" dirty="0"/>
              <a:t>Communication skills</a:t>
            </a:r>
          </a:p>
          <a:p>
            <a:r>
              <a:rPr lang="en-US" sz="2400" dirty="0"/>
              <a:t>Computer skills</a:t>
            </a:r>
          </a:p>
          <a:p>
            <a:r>
              <a:rPr lang="en-US" sz="2400" dirty="0"/>
              <a:t>Information management</a:t>
            </a:r>
          </a:p>
          <a:p>
            <a:r>
              <a:rPr lang="en-US" sz="2400" dirty="0"/>
              <a:t>Researching – reporting – documenting</a:t>
            </a:r>
          </a:p>
          <a:p>
            <a:r>
              <a:rPr lang="en-US" sz="2400" dirty="0"/>
              <a:t>Career planning and preparation</a:t>
            </a:r>
          </a:p>
          <a:p>
            <a:r>
              <a:rPr lang="en-US" sz="2400" dirty="0"/>
              <a:t>Advancement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97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5" y="369903"/>
            <a:ext cx="7315200" cy="84929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Career awareness…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645" y="3733800"/>
            <a:ext cx="7315200" cy="2716567"/>
          </a:xfrm>
        </p:spPr>
        <p:txBody>
          <a:bodyPr>
            <a:normAutofit/>
          </a:bodyPr>
          <a:lstStyle/>
          <a:p>
            <a:r>
              <a:rPr lang="en-US" dirty="0"/>
              <a:t>Middle School Opportunities – Build interest and enthusiasm in STEM areas and activities</a:t>
            </a:r>
          </a:p>
          <a:p>
            <a:r>
              <a:rPr lang="en-US" dirty="0"/>
              <a:t>Simple fun activities that highlight ideas, concepts &amp; exploration</a:t>
            </a:r>
          </a:p>
          <a:p>
            <a:r>
              <a:rPr lang="en-US" dirty="0"/>
              <a:t>ZOOM Team Pals – working together on common projects</a:t>
            </a:r>
          </a:p>
          <a:p>
            <a:r>
              <a:rPr lang="en-US" dirty="0"/>
              <a:t>High School Opportunities – Robotics, coding and programming, 3-D printing, designing and construction – career directions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2400" dirty="0"/>
              <a:t>COVID-19 virus places new challenges for teachers &amp; students in a remote setting…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Hands-on STEM activities are engaging – touching, feeling, building, problem solving and testing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6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7612"/>
          </a:xfrm>
        </p:spPr>
        <p:txBody>
          <a:bodyPr/>
          <a:lstStyle/>
          <a:p>
            <a:r>
              <a:rPr lang="en-US" dirty="0"/>
              <a:t>Building technical things…</a:t>
            </a:r>
          </a:p>
        </p:txBody>
      </p:sp>
      <p:pic>
        <p:nvPicPr>
          <p:cNvPr id="5" name="Content Placeholder 4" descr="Two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99E22D4-7D5B-4991-960A-9FDD707BF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482726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13869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B07B-4582-49B9-A183-AA6A1879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48640"/>
            <a:ext cx="7315200" cy="717612"/>
          </a:xfrm>
        </p:spPr>
        <p:txBody>
          <a:bodyPr/>
          <a:lstStyle/>
          <a:p>
            <a:pPr algn="r"/>
            <a:r>
              <a:rPr lang="en-US" dirty="0"/>
              <a:t>STEM and Mechatronics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9F1E-647C-42DA-9FCB-10D9B240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343400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Open Sans"/>
              </a:rPr>
              <a:t>STEM - interdisciplinary approach to learning </a:t>
            </a:r>
          </a:p>
          <a:p>
            <a:r>
              <a:rPr lang="en-US" sz="2400" b="0" i="0" dirty="0">
                <a:effectLst/>
                <a:latin typeface="Open Sans"/>
              </a:rPr>
              <a:t>Academic concepts are coupled with real-world lessons</a:t>
            </a:r>
          </a:p>
          <a:p>
            <a:r>
              <a:rPr lang="en-US" sz="2400" b="0" i="0" dirty="0">
                <a:effectLst/>
                <a:latin typeface="Open Sans"/>
              </a:rPr>
              <a:t>Students apply science, technology, engineering, and mathematics in contexts</a:t>
            </a:r>
          </a:p>
          <a:p>
            <a:r>
              <a:rPr lang="en-US" sz="2400" dirty="0">
                <a:latin typeface="Open Sans"/>
              </a:rPr>
              <a:t>M</a:t>
            </a:r>
            <a:r>
              <a:rPr lang="en-US" sz="2400" b="0" i="0" dirty="0">
                <a:effectLst/>
                <a:latin typeface="Open Sans"/>
              </a:rPr>
              <a:t>ake connections between the classroom and the world around them.</a:t>
            </a:r>
          </a:p>
          <a:p>
            <a:r>
              <a:rPr lang="en-US" sz="2400" dirty="0">
                <a:latin typeface="Open Sans"/>
              </a:rPr>
              <a:t>Mechatronics – interdisciplinary field that combines elements of engineering, machining, information technology, robotics, and electronics.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39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C67F7-BAE2-4E8B-965E-31649786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70012"/>
          </a:xfrm>
        </p:spPr>
        <p:txBody>
          <a:bodyPr/>
          <a:lstStyle/>
          <a:p>
            <a:pPr algn="r"/>
            <a:r>
              <a:rPr lang="en-US" dirty="0"/>
              <a:t>Describing Arduino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9A0968-75C7-4C50-8803-7B799B2E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>
            <a:normAutofit/>
          </a:bodyPr>
          <a:lstStyle/>
          <a:p>
            <a:r>
              <a:rPr lang="en-US" dirty="0"/>
              <a:t>Arduino is an open-source electronics platform based on easy-to-use hardware and software.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Arduino boards capable of reading inputs - light on a sensor, a finger on a button, or a Twitter message - and turn it into an output - activating a motor, turning on an LED, publishing something online.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Tell your board what to do by sending a set of instructions to the microcontroller on the board. We use the Arduino programming language (based on connections – inputs &amp; outputs), and the Arduino Software (IDE), based on Processing. </a:t>
            </a:r>
          </a:p>
        </p:txBody>
      </p:sp>
    </p:spTree>
    <p:extLst>
      <p:ext uri="{BB962C8B-B14F-4D97-AF65-F5344CB8AC3E}">
        <p14:creationId xmlns:p14="http://schemas.microsoft.com/office/powerpoint/2010/main" val="75019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81048"/>
            <a:ext cx="7315200" cy="711343"/>
          </a:xfrm>
        </p:spPr>
        <p:txBody>
          <a:bodyPr/>
          <a:lstStyle/>
          <a:p>
            <a:pPr algn="r"/>
            <a:r>
              <a:rPr lang="en-US" dirty="0"/>
              <a:t>Arduino UNO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943600"/>
            <a:ext cx="8013700" cy="609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Small package… to do cool science &amp; technology things!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479800" cy="260985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30522B3-D409-4B81-A905-52B8F7829942}"/>
              </a:ext>
            </a:extLst>
          </p:cNvPr>
          <p:cNvSpPr/>
          <p:nvPr/>
        </p:nvSpPr>
        <p:spPr>
          <a:xfrm rot="20541597">
            <a:off x="5125090" y="2750408"/>
            <a:ext cx="6096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4DF5B-96D1-4EE4-A897-8306E4DDA7F0}"/>
              </a:ext>
            </a:extLst>
          </p:cNvPr>
          <p:cNvSpPr txBox="1"/>
          <p:nvPr/>
        </p:nvSpPr>
        <p:spPr>
          <a:xfrm>
            <a:off x="5994400" y="261324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Digital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Inputs/Outputs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921E5C1-FC06-4952-83DF-4B9003E5F259}"/>
              </a:ext>
            </a:extLst>
          </p:cNvPr>
          <p:cNvSpPr/>
          <p:nvPr/>
        </p:nvSpPr>
        <p:spPr>
          <a:xfrm rot="1207616">
            <a:off x="5128632" y="4360449"/>
            <a:ext cx="6096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D793A-F806-4DA2-8CFA-39C36108F812}"/>
              </a:ext>
            </a:extLst>
          </p:cNvPr>
          <p:cNvSpPr txBox="1"/>
          <p:nvPr/>
        </p:nvSpPr>
        <p:spPr>
          <a:xfrm>
            <a:off x="6087323" y="438597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Analog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Inputs/Outputs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952A095-6221-4322-8018-4170C5F68213}"/>
              </a:ext>
            </a:extLst>
          </p:cNvPr>
          <p:cNvSpPr/>
          <p:nvPr/>
        </p:nvSpPr>
        <p:spPr>
          <a:xfrm rot="11706805">
            <a:off x="2805493" y="2937904"/>
            <a:ext cx="6096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06652-DCB2-4C12-881B-92C4B15C2220}"/>
              </a:ext>
            </a:extLst>
          </p:cNvPr>
          <p:cNvSpPr txBox="1"/>
          <p:nvPr/>
        </p:nvSpPr>
        <p:spPr>
          <a:xfrm>
            <a:off x="922686" y="274545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Programming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259617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65" y="381000"/>
            <a:ext cx="7315200" cy="854772"/>
          </a:xfrm>
        </p:spPr>
        <p:txBody>
          <a:bodyPr/>
          <a:lstStyle/>
          <a:p>
            <a:pPr algn="r"/>
            <a:r>
              <a:rPr lang="en-US" dirty="0"/>
              <a:t>Arduino &amp; Science…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315200" cy="3539527"/>
          </a:xfrm>
        </p:spPr>
        <p:txBody>
          <a:bodyPr/>
          <a:lstStyle/>
          <a:p>
            <a:r>
              <a:rPr lang="en-US" dirty="0"/>
              <a:t>Arduino is a microcontroller … small computer! More later!</a:t>
            </a:r>
          </a:p>
          <a:p>
            <a:r>
              <a:rPr lang="en-US" dirty="0"/>
              <a:t>Tool to do cool things…</a:t>
            </a:r>
          </a:p>
          <a:p>
            <a:r>
              <a:rPr lang="en-US" dirty="0"/>
              <a:t>Programmable…</a:t>
            </a:r>
          </a:p>
          <a:p>
            <a:r>
              <a:rPr lang="en-US" dirty="0"/>
              <a:t>Very low cost…</a:t>
            </a:r>
          </a:p>
          <a:p>
            <a:r>
              <a:rPr lang="en-US" dirty="0"/>
              <a:t>Easy to use!</a:t>
            </a:r>
          </a:p>
          <a:p>
            <a:r>
              <a:rPr lang="en-US" dirty="0"/>
              <a:t>Versatile!</a:t>
            </a:r>
          </a:p>
        </p:txBody>
      </p:sp>
    </p:spTree>
    <p:extLst>
      <p:ext uri="{BB962C8B-B14F-4D97-AF65-F5344CB8AC3E}">
        <p14:creationId xmlns:p14="http://schemas.microsoft.com/office/powerpoint/2010/main" val="405945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3923522" cy="870012"/>
          </a:xfrm>
        </p:spPr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638800"/>
            <a:ext cx="5562600" cy="65916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/>
              <a:t>Even if you have only ONE!</a:t>
            </a:r>
          </a:p>
        </p:txBody>
      </p:sp>
    </p:spTree>
    <p:extLst>
      <p:ext uri="{BB962C8B-B14F-4D97-AF65-F5344CB8AC3E}">
        <p14:creationId xmlns:p14="http://schemas.microsoft.com/office/powerpoint/2010/main" val="80011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5392"/>
            <a:ext cx="7315200" cy="870012"/>
          </a:xfrm>
        </p:spPr>
        <p:txBody>
          <a:bodyPr/>
          <a:lstStyle/>
          <a:p>
            <a:pPr algn="r"/>
            <a:r>
              <a:rPr lang="en-US" dirty="0"/>
              <a:t>Build a Robot Rover…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3105"/>
            <a:ext cx="6343649" cy="4757737"/>
          </a:xfrm>
        </p:spPr>
      </p:pic>
      <p:sp>
        <p:nvSpPr>
          <p:cNvPr id="5" name="TextBox 4"/>
          <p:cNvSpPr txBox="1"/>
          <p:nvPr/>
        </p:nvSpPr>
        <p:spPr>
          <a:xfrm>
            <a:off x="3276025" y="2057400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Bluetooth</a:t>
            </a:r>
          </a:p>
          <a:p>
            <a:pPr algn="ctr"/>
            <a:r>
              <a:rPr lang="en-US" sz="2000" b="1" dirty="0"/>
              <a:t>Radio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411343"/>
            <a:ext cx="954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Motor</a:t>
            </a:r>
          </a:p>
          <a:p>
            <a:pPr algn="ctr"/>
            <a:r>
              <a:rPr lang="en-US" sz="2000" b="1" dirty="0"/>
              <a:t>Shield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0797" y="3198062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Arduino UNO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935" y="4876800"/>
            <a:ext cx="1479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Wheel</a:t>
            </a:r>
          </a:p>
          <a:p>
            <a:pPr algn="ctr"/>
            <a:r>
              <a:rPr lang="en-US" sz="2000" b="1" dirty="0"/>
              <a:t>&amp;</a:t>
            </a:r>
          </a:p>
          <a:p>
            <a:pPr algn="ctr"/>
            <a:r>
              <a:rPr lang="en-US" sz="2000" b="1" dirty="0"/>
              <a:t>Motor</a:t>
            </a:r>
          </a:p>
          <a:p>
            <a:pPr algn="ctr"/>
            <a:r>
              <a:rPr lang="en-US" sz="2000" b="1" dirty="0"/>
              <a:t>Gear Drive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21128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Battery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4246603"/>
            <a:ext cx="979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Rover</a:t>
            </a:r>
          </a:p>
          <a:p>
            <a:pPr algn="ctr"/>
            <a:r>
              <a:rPr lang="en-US" sz="2000" b="1" dirty="0"/>
              <a:t>On/Off</a:t>
            </a:r>
          </a:p>
        </p:txBody>
      </p:sp>
    </p:spTree>
    <p:extLst>
      <p:ext uri="{BB962C8B-B14F-4D97-AF65-F5344CB8AC3E}">
        <p14:creationId xmlns:p14="http://schemas.microsoft.com/office/powerpoint/2010/main" val="356585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71928"/>
            <a:ext cx="5638800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25497"/>
          </a:xfrm>
        </p:spPr>
        <p:txBody>
          <a:bodyPr/>
          <a:lstStyle/>
          <a:p>
            <a:pPr algn="r"/>
            <a:r>
              <a:rPr lang="en-US" dirty="0"/>
              <a:t>Things we can do…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447544"/>
            <a:ext cx="3581400" cy="3276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b="1" dirty="0"/>
              <a:t>Measure…</a:t>
            </a:r>
          </a:p>
          <a:p>
            <a:r>
              <a:rPr lang="en-US" dirty="0"/>
              <a:t>Distance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Measure pH</a:t>
            </a:r>
          </a:p>
          <a:p>
            <a:r>
              <a:rPr lang="en-US" dirty="0"/>
              <a:t>Light</a:t>
            </a:r>
          </a:p>
          <a:p>
            <a:r>
              <a:rPr lang="en-US" dirty="0"/>
              <a:t>Motion – proximity…</a:t>
            </a:r>
          </a:p>
          <a:p>
            <a:r>
              <a:rPr lang="en-US" dirty="0"/>
              <a:t>Presence absence</a:t>
            </a:r>
          </a:p>
          <a:p>
            <a:r>
              <a:rPr lang="en-US" dirty="0"/>
              <a:t>Control a camera</a:t>
            </a:r>
          </a:p>
          <a:p>
            <a:r>
              <a:rPr lang="en-US" dirty="0"/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275536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morning…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5105400"/>
            <a:ext cx="5562600" cy="58296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000" dirty="0"/>
              <a:t>Great to see you here!</a:t>
            </a:r>
          </a:p>
        </p:txBody>
      </p:sp>
    </p:spTree>
    <p:extLst>
      <p:ext uri="{BB962C8B-B14F-4D97-AF65-F5344CB8AC3E}">
        <p14:creationId xmlns:p14="http://schemas.microsoft.com/office/powerpoint/2010/main" val="127175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73152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Sensors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2763491"/>
            <a:ext cx="3566160" cy="3593592"/>
          </a:xfrm>
        </p:spPr>
        <p:txBody>
          <a:bodyPr/>
          <a:lstStyle/>
          <a:p>
            <a:r>
              <a:rPr lang="en-US" dirty="0"/>
              <a:t>Data collection</a:t>
            </a:r>
          </a:p>
          <a:p>
            <a:r>
              <a:rPr lang="en-US" dirty="0"/>
              <a:t>Storing data</a:t>
            </a:r>
          </a:p>
          <a:p>
            <a:r>
              <a:rPr lang="en-US" dirty="0"/>
              <a:t>Sampling</a:t>
            </a:r>
          </a:p>
          <a:p>
            <a:r>
              <a:rPr lang="en-US" dirty="0"/>
              <a:t>Solar Tracking</a:t>
            </a:r>
          </a:p>
          <a:p>
            <a:r>
              <a:rPr lang="en-US" dirty="0"/>
              <a:t>Moisture measure – </a:t>
            </a:r>
          </a:p>
          <a:p>
            <a:pPr marL="320040" lvl="1" indent="0">
              <a:buNone/>
            </a:pPr>
            <a:r>
              <a:rPr lang="en-US" dirty="0"/>
              <a:t>Plants &amp; veggies</a:t>
            </a:r>
          </a:p>
          <a:p>
            <a:r>
              <a:rPr lang="en-US" dirty="0"/>
              <a:t>Photometer</a:t>
            </a:r>
          </a:p>
          <a:p>
            <a:r>
              <a:rPr lang="en-US" dirty="0"/>
              <a:t>Green house control</a:t>
            </a:r>
          </a:p>
          <a:p>
            <a:r>
              <a:rPr lang="en-US" dirty="0"/>
              <a:t>Hydroponics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23" y="2209800"/>
            <a:ext cx="57912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3823" y="5715000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763" y="57266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Humidity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5211" y="57150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7323" y="5747050"/>
            <a:ext cx="68480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Gyro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1025" y="5731788"/>
            <a:ext cx="41549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6523" y="573178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Proximity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8147" y="34290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Arduino UNO</a:t>
            </a:r>
          </a:p>
        </p:txBody>
      </p:sp>
    </p:spTree>
    <p:extLst>
      <p:ext uri="{BB962C8B-B14F-4D97-AF65-F5344CB8AC3E}">
        <p14:creationId xmlns:p14="http://schemas.microsoft.com/office/powerpoint/2010/main" val="238901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8388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Printing Rover Parts &amp; Assembly</a:t>
            </a:r>
          </a:p>
        </p:txBody>
      </p:sp>
      <p:pic>
        <p:nvPicPr>
          <p:cNvPr id="5" name="Picture 4" descr="A picture containing floor, arranged&#10;&#10;Description automatically generated">
            <a:extLst>
              <a:ext uri="{FF2B5EF4-FFF2-40B4-BE49-F238E27FC236}">
                <a16:creationId xmlns:a16="http://schemas.microsoft.com/office/drawing/2014/main" id="{71E74387-2CEA-4787-861E-A29623ADB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2644"/>
            <a:ext cx="7315200" cy="1154097"/>
          </a:xfrm>
        </p:spPr>
        <p:txBody>
          <a:bodyPr>
            <a:normAutofit fontScale="90000"/>
          </a:bodyPr>
          <a:lstStyle/>
          <a:p>
            <a:pPr algn="r"/>
            <a:r>
              <a:rPr lang="en-US"/>
              <a:t>3D printing – Fabrication </a:t>
            </a:r>
            <a:br>
              <a:rPr lang="en-US"/>
            </a:br>
            <a:r>
              <a:rPr lang="en-US"/>
              <a:t>Coding, Testing, &amp; Operation</a:t>
            </a:r>
            <a:endParaRPr lang="en-US" dirty="0"/>
          </a:p>
        </p:txBody>
      </p:sp>
      <p:pic>
        <p:nvPicPr>
          <p:cNvPr id="5" name="Picture 4" descr="A picture containing indoor, electronics, plastic&#10;&#10;Description automatically generated">
            <a:extLst>
              <a:ext uri="{FF2B5EF4-FFF2-40B4-BE49-F238E27FC236}">
                <a16:creationId xmlns:a16="http://schemas.microsoft.com/office/drawing/2014/main" id="{8872E693-CD53-4A4B-882E-6B366E114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300" y="2497753"/>
            <a:ext cx="4368800" cy="327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22A6F-9E63-4E2E-9B31-0D8C4750A35F}"/>
              </a:ext>
            </a:extLst>
          </p:cNvPr>
          <p:cNvSpPr txBox="1"/>
          <p:nvPr/>
        </p:nvSpPr>
        <p:spPr>
          <a:xfrm>
            <a:off x="685800" y="2438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smart technology as a communication tool…</a:t>
            </a:r>
          </a:p>
          <a:p>
            <a:endParaRPr lang="en-US" sz="2400" dirty="0"/>
          </a:p>
          <a:p>
            <a:r>
              <a:rPr lang="en-US" sz="2400" dirty="0"/>
              <a:t>Smart phones can do amazing things!</a:t>
            </a:r>
          </a:p>
        </p:txBody>
      </p:sp>
    </p:spTree>
    <p:extLst>
      <p:ext uri="{BB962C8B-B14F-4D97-AF65-F5344CB8AC3E}">
        <p14:creationId xmlns:p14="http://schemas.microsoft.com/office/powerpoint/2010/main" val="3666174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9309"/>
            <a:ext cx="7315200" cy="870012"/>
          </a:xfrm>
        </p:spPr>
        <p:txBody>
          <a:bodyPr>
            <a:normAutofit/>
          </a:bodyPr>
          <a:lstStyle/>
          <a:p>
            <a:r>
              <a:rPr lang="en-US" dirty="0"/>
              <a:t>Working with Autodesk Inventor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3539527"/>
          </a:xfrm>
        </p:spPr>
        <p:txBody>
          <a:bodyPr>
            <a:noAutofit/>
          </a:bodyPr>
          <a:lstStyle/>
          <a:p>
            <a:r>
              <a:rPr lang="en-US" sz="2400" dirty="0"/>
              <a:t>What is Autodesk Inventor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Professional 3D mechanical design tool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Allow product development lifecycle &amp; Cloud management &amp; enable assembly reconfigurations!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Easy to start &amp; powerful for professional 3D design!</a:t>
            </a:r>
          </a:p>
        </p:txBody>
      </p:sp>
    </p:spTree>
    <p:extLst>
      <p:ext uri="{BB962C8B-B14F-4D97-AF65-F5344CB8AC3E}">
        <p14:creationId xmlns:p14="http://schemas.microsoft.com/office/powerpoint/2010/main" val="297846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15200" cy="870012"/>
          </a:xfrm>
        </p:spPr>
        <p:txBody>
          <a:bodyPr/>
          <a:lstStyle/>
          <a:p>
            <a:pPr algn="r"/>
            <a:r>
              <a:rPr lang="en-US" dirty="0"/>
              <a:t>What is 3D Printing…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3810000" cy="4495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Processes used to create a three-dimensional object in which layers of material are formed under computer control to create an object.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Additive process – building by adding material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Produced from 3D model or data</a:t>
            </a:r>
          </a:p>
        </p:txBody>
      </p:sp>
      <p:pic>
        <p:nvPicPr>
          <p:cNvPr id="5" name="Picture 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780D42E7-9E0A-48FF-B7EF-AD4513F48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7" y="2057400"/>
            <a:ext cx="396240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B6F17-B00B-4E1A-9192-1666A530BA5C}"/>
              </a:ext>
            </a:extLst>
          </p:cNvPr>
          <p:cNvSpPr txBox="1"/>
          <p:nvPr/>
        </p:nvSpPr>
        <p:spPr>
          <a:xfrm>
            <a:off x="5246320" y="51816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3-D printed pet food can cover</a:t>
            </a:r>
          </a:p>
        </p:txBody>
      </p:sp>
    </p:spTree>
    <p:extLst>
      <p:ext uri="{BB962C8B-B14F-4D97-AF65-F5344CB8AC3E}">
        <p14:creationId xmlns:p14="http://schemas.microsoft.com/office/powerpoint/2010/main" val="167697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04800"/>
            <a:ext cx="7315200" cy="870012"/>
          </a:xfrm>
        </p:spPr>
        <p:txBody>
          <a:bodyPr/>
          <a:lstStyle/>
          <a:p>
            <a:pPr algn="r"/>
            <a:r>
              <a:rPr lang="en-US" dirty="0"/>
              <a:t>Programming Arduino UNO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B406F0-00EC-4D77-9019-E97E0E8A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5411390" cy="4957178"/>
          </a:xfrm>
        </p:spPr>
      </p:pic>
    </p:spTree>
    <p:extLst>
      <p:ext uri="{BB962C8B-B14F-4D97-AF65-F5344CB8AC3E}">
        <p14:creationId xmlns:p14="http://schemas.microsoft.com/office/powerpoint/2010/main" val="6658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15200" cy="793812"/>
          </a:xfrm>
        </p:spPr>
        <p:txBody>
          <a:bodyPr/>
          <a:lstStyle/>
          <a:p>
            <a:pPr algn="r"/>
            <a:r>
              <a:rPr lang="en-US" dirty="0"/>
              <a:t>Team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4419600" cy="3539527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Why team skills are important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Improve productivity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Diversity of ideas &amp; solutions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Expand learning experiences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Building work skills for success</a:t>
            </a:r>
          </a:p>
        </p:txBody>
      </p:sp>
      <p:pic>
        <p:nvPicPr>
          <p:cNvPr id="5" name="Picture 4" descr="A picture containing indoor, wall, person, working&#10;&#10;Description automatically generated">
            <a:extLst>
              <a:ext uri="{FF2B5EF4-FFF2-40B4-BE49-F238E27FC236}">
                <a16:creationId xmlns:a16="http://schemas.microsoft.com/office/drawing/2014/main" id="{D036EA68-2F99-4AC4-A767-28B46E0D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robot?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1634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/>
              <a:t>A robot is a machine—especially one programmable by a computer— capable of carrying out a complex series of actions automatically.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80" y="3352800"/>
            <a:ext cx="4314857" cy="30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7315200" cy="115409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Cool things -</a:t>
            </a:r>
            <a:br>
              <a:rPr lang="en-US" dirty="0"/>
            </a:br>
            <a:r>
              <a:rPr lang="en-US" dirty="0"/>
              <a:t>Motion, Mechanics &amp; Electronics</a:t>
            </a:r>
          </a:p>
        </p:txBody>
      </p:sp>
      <p:pic>
        <p:nvPicPr>
          <p:cNvPr id="5" name="Content Placeholder 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85CD8711-ED6A-485F-A195-AF6E9BD16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96" y="2514600"/>
            <a:ext cx="5307805" cy="3538537"/>
          </a:xfrm>
        </p:spPr>
      </p:pic>
    </p:spTree>
    <p:extLst>
      <p:ext uri="{BB962C8B-B14F-4D97-AF65-F5344CB8AC3E}">
        <p14:creationId xmlns:p14="http://schemas.microsoft.com/office/powerpoint/2010/main" val="3646238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3-D printing – Fabrication </a:t>
            </a:r>
            <a:br>
              <a:rPr lang="en-US" dirty="0"/>
            </a:br>
            <a:r>
              <a:rPr lang="en-US" dirty="0"/>
              <a:t>Coding and Testing</a:t>
            </a:r>
          </a:p>
        </p:txBody>
      </p:sp>
      <p:pic>
        <p:nvPicPr>
          <p:cNvPr id="7" name="Content Placeholder 6" descr="A picture containing indoor, person, working&#10;&#10;Description automatically generated">
            <a:extLst>
              <a:ext uri="{FF2B5EF4-FFF2-40B4-BE49-F238E27FC236}">
                <a16:creationId xmlns:a16="http://schemas.microsoft.com/office/drawing/2014/main" id="{67B9133B-90DC-4F6D-9035-27BE537E2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905000"/>
            <a:ext cx="6629399" cy="4419599"/>
          </a:xfrm>
        </p:spPr>
      </p:pic>
    </p:spTree>
    <p:extLst>
      <p:ext uri="{BB962C8B-B14F-4D97-AF65-F5344CB8AC3E}">
        <p14:creationId xmlns:p14="http://schemas.microsoft.com/office/powerpoint/2010/main" val="252884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049B-3C3E-45A4-A921-9EB05B9E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47" y="381000"/>
            <a:ext cx="7315200" cy="870012"/>
          </a:xfrm>
        </p:spPr>
        <p:txBody>
          <a:bodyPr/>
          <a:lstStyle/>
          <a:p>
            <a:pPr algn="r"/>
            <a:r>
              <a:rPr lang="en-US" dirty="0"/>
              <a:t>Special Thanks &amp;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7D36-0B25-4577-9026-544DCD08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7" y="1676400"/>
            <a:ext cx="7924800" cy="3505199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en-US" sz="2400" dirty="0"/>
              <a:t>Dr. Mehri Fadavi, Chair &amp; Professor of Physics</a:t>
            </a:r>
          </a:p>
          <a:p>
            <a:pPr marL="45720" indent="0" algn="r">
              <a:buNone/>
            </a:pPr>
            <a:r>
              <a:rPr lang="en-US" sz="2400" dirty="0"/>
              <a:t>Project Director - Jackson State University</a:t>
            </a:r>
          </a:p>
          <a:p>
            <a:pPr marL="45720" indent="0" algn="r">
              <a:buNone/>
            </a:pPr>
            <a:endParaRPr lang="en-US" sz="2400" dirty="0"/>
          </a:p>
          <a:p>
            <a:pPr marL="45720" indent="0" algn="r">
              <a:buNone/>
            </a:pPr>
            <a:r>
              <a:rPr lang="en-US" sz="2400" dirty="0"/>
              <a:t>Dr. Teresa </a:t>
            </a:r>
            <a:r>
              <a:rPr lang="en-US" sz="2400" dirty="0" err="1"/>
              <a:t>Demeritte</a:t>
            </a:r>
            <a:r>
              <a:rPr lang="en-US" sz="2400" dirty="0"/>
              <a:t>, Project Coordinator</a:t>
            </a:r>
          </a:p>
          <a:p>
            <a:pPr marL="45720" indent="0" algn="r">
              <a:buNone/>
            </a:pPr>
            <a:r>
              <a:rPr lang="en-US" sz="2400" dirty="0"/>
              <a:t>Mathematics Advancement through Professional Development (MAT-PD)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Mr. Cary Smith, Math Science Partnership Coordinator</a:t>
            </a:r>
          </a:p>
          <a:p>
            <a:pPr marL="45720" indent="0" algn="r">
              <a:buNone/>
            </a:pPr>
            <a:r>
              <a:rPr lang="en-US" sz="2400" dirty="0"/>
              <a:t>Jackson State University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74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585"/>
            <a:ext cx="7315200" cy="969885"/>
          </a:xfrm>
        </p:spPr>
        <p:txBody>
          <a:bodyPr/>
          <a:lstStyle/>
          <a:p>
            <a:pPr algn="r"/>
            <a:r>
              <a:rPr lang="en-US" dirty="0"/>
              <a:t>Rover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286000"/>
            <a:ext cx="3048000" cy="12954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Bluetooth Rover – Smart phone app provides remote  human control…</a:t>
            </a:r>
          </a:p>
        </p:txBody>
      </p:sp>
      <p:pic>
        <p:nvPicPr>
          <p:cNvPr id="9" name="Picture 8" descr="A picture containing floor, yellow, toy&#10;&#10;Description automatically generated">
            <a:extLst>
              <a:ext uri="{FF2B5EF4-FFF2-40B4-BE49-F238E27FC236}">
                <a16:creationId xmlns:a16="http://schemas.microsoft.com/office/drawing/2014/main" id="{D737971A-2C0F-4CD7-8D42-F3AE9B043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68" y="2372587"/>
            <a:ext cx="36576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E6468-3471-4AFA-A95E-2F1092D29F56}"/>
              </a:ext>
            </a:extLst>
          </p:cNvPr>
          <p:cNvSpPr txBox="1"/>
          <p:nvPr/>
        </p:nvSpPr>
        <p:spPr>
          <a:xfrm>
            <a:off x="5410200" y="355703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Vision system to find your way…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1E222-206B-4FD1-B6A4-B82CE4E651D7}"/>
              </a:ext>
            </a:extLst>
          </p:cNvPr>
          <p:cNvSpPr txBox="1"/>
          <p:nvPr/>
        </p:nvSpPr>
        <p:spPr>
          <a:xfrm>
            <a:off x="5410200" y="4502647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Flexible &amp; expandable for challenging STEM activities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DBCA4-C165-48CF-B913-6AC269EEA7B3}"/>
              </a:ext>
            </a:extLst>
          </p:cNvPr>
          <p:cNvSpPr txBox="1"/>
          <p:nvPr/>
        </p:nvSpPr>
        <p:spPr>
          <a:xfrm>
            <a:off x="5447522" y="544826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 enthusiasm &amp; interest in STEM and FUN to do!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3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Robot Rover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3048001"/>
            <a:ext cx="5600700" cy="2438400"/>
          </a:xfrm>
        </p:spPr>
        <p:txBody>
          <a:bodyPr>
            <a:normAutofit/>
          </a:bodyPr>
          <a:lstStyle/>
          <a:p>
            <a:r>
              <a:rPr lang="en-US" sz="2400" dirty="0"/>
              <a:t>The Code – C+ like language</a:t>
            </a:r>
          </a:p>
          <a:p>
            <a:r>
              <a:rPr lang="en-US" sz="2400" dirty="0"/>
              <a:t>Create and write</a:t>
            </a:r>
          </a:p>
          <a:p>
            <a:r>
              <a:rPr lang="en-US" sz="2400" dirty="0"/>
              <a:t>Compile and test</a:t>
            </a:r>
          </a:p>
          <a:p>
            <a:r>
              <a:rPr lang="en-US" sz="2400" dirty="0"/>
              <a:t>Upload to Arduino and run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2DCF5-B736-441C-91E1-0E1F3E8B5076}"/>
              </a:ext>
            </a:extLst>
          </p:cNvPr>
          <p:cNvSpPr txBox="1"/>
          <p:nvPr/>
        </p:nvSpPr>
        <p:spPr>
          <a:xfrm>
            <a:off x="6791581" y="5943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scary!</a:t>
            </a:r>
          </a:p>
        </p:txBody>
      </p:sp>
    </p:spTree>
    <p:extLst>
      <p:ext uri="{BB962C8B-B14F-4D97-AF65-F5344CB8AC3E}">
        <p14:creationId xmlns:p14="http://schemas.microsoft.com/office/powerpoint/2010/main" val="2647638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91" y="381000"/>
            <a:ext cx="7315200" cy="793812"/>
          </a:xfrm>
        </p:spPr>
        <p:txBody>
          <a:bodyPr/>
          <a:lstStyle/>
          <a:p>
            <a:pPr algn="r"/>
            <a:r>
              <a:rPr lang="en-US" dirty="0"/>
              <a:t>Education and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315200" cy="3200400"/>
          </a:xfrm>
        </p:spPr>
        <p:txBody>
          <a:bodyPr>
            <a:normAutofit/>
          </a:bodyPr>
          <a:lstStyle/>
          <a:p>
            <a:r>
              <a:rPr lang="en-US" sz="2400" dirty="0"/>
              <a:t>Technical – Medical – Agricultural - Construction</a:t>
            </a:r>
          </a:p>
          <a:p>
            <a:r>
              <a:rPr lang="en-US" sz="2400" dirty="0"/>
              <a:t>Technology</a:t>
            </a:r>
          </a:p>
          <a:p>
            <a:r>
              <a:rPr lang="en-US" sz="2400" dirty="0"/>
              <a:t>Math and Science</a:t>
            </a:r>
          </a:p>
          <a:p>
            <a:r>
              <a:rPr lang="en-US" sz="2400" dirty="0"/>
              <a:t>Engineering</a:t>
            </a:r>
          </a:p>
          <a:p>
            <a:r>
              <a:rPr lang="en-US" sz="2400" dirty="0"/>
              <a:t>Apprenticeships, Community College, &amp; University</a:t>
            </a:r>
          </a:p>
          <a:p>
            <a:r>
              <a:rPr lang="en-US" sz="2400" dirty="0"/>
              <a:t>Military service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0710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B029-6086-45B3-B341-058AA6A5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1" y="556416"/>
            <a:ext cx="7315200" cy="69689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Looking ahead…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71D7-92A1-429D-BE35-2F8BACEE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33600"/>
            <a:ext cx="6553200" cy="353952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/>
              <a:t>We are looking forward to …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400" dirty="0"/>
              <a:t>Challenging STEM activities…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Problem solving…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 err="1"/>
              <a:t>ZOOMing</a:t>
            </a:r>
            <a:r>
              <a:rPr lang="en-US" sz="2400" dirty="0"/>
              <a:t> with hands-on activities…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Fun, excitement and meeting new friends</a:t>
            </a:r>
            <a:r>
              <a:rPr lang="en-US" sz="2000" dirty="0"/>
              <a:t>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04" y="533400"/>
            <a:ext cx="7315200" cy="1154097"/>
          </a:xfrm>
        </p:spPr>
        <p:txBody>
          <a:bodyPr/>
          <a:lstStyle/>
          <a:p>
            <a:r>
              <a:rPr lang="en-US" dirty="0"/>
              <a:t>Where to find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004" y="2057400"/>
            <a:ext cx="7315200" cy="353952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ODU: Steve Hsiung, </a:t>
            </a:r>
            <a:r>
              <a:rPr lang="en-US" sz="3200" dirty="0">
                <a:hlinkClick r:id="rId2"/>
              </a:rPr>
              <a:t>shsiung@odu.edu</a:t>
            </a:r>
            <a:r>
              <a:rPr lang="en-US" sz="3200" dirty="0"/>
              <a:t>, </a:t>
            </a:r>
          </a:p>
          <a:p>
            <a:pPr marL="45720" indent="0">
              <a:buNone/>
            </a:pPr>
            <a:r>
              <a:rPr lang="en-US" sz="3200" dirty="0"/>
              <a:t>	(757) 683-4606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ODU: Walt Deal, </a:t>
            </a:r>
            <a:r>
              <a:rPr lang="en-US" sz="3200" dirty="0">
                <a:hlinkClick r:id="rId3"/>
              </a:rPr>
              <a:t>wdeal@odu.edu</a:t>
            </a:r>
            <a:r>
              <a:rPr lang="en-US" sz="3200" dirty="0"/>
              <a:t>, 	(757) 928-5454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ONU: Feng </a:t>
            </a:r>
            <a:r>
              <a:rPr lang="en-US" sz="3200" dirty="0" err="1"/>
              <a:t>Jao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f-jao@onu.edu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	(419) 772-2172</a:t>
            </a:r>
          </a:p>
          <a:p>
            <a:endParaRPr lang="en-US" sz="3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6C332BF-B5E4-4D13-8EDE-A975A6A8E43C}"/>
              </a:ext>
            </a:extLst>
          </p:cNvPr>
          <p:cNvSpPr/>
          <p:nvPr/>
        </p:nvSpPr>
        <p:spPr>
          <a:xfrm>
            <a:off x="7696297" y="61341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D7AA-59AE-4FE4-81AE-F81AAC3D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pPr algn="r"/>
            <a:r>
              <a:rPr lang="en-US" dirty="0"/>
              <a:t>Web Site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5F82-C378-4F1E-93CD-09698F08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3009900"/>
            <a:ext cx="4419600" cy="838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>
                <a:hlinkClick r:id="rId2"/>
              </a:rPr>
              <a:t>Link to Web site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DB574-0176-4832-85A0-834A6CF1347B}"/>
              </a:ext>
            </a:extLst>
          </p:cNvPr>
          <p:cNvSpPr txBox="1"/>
          <p:nvPr/>
        </p:nvSpPr>
        <p:spPr>
          <a:xfrm>
            <a:off x="970982" y="4648200"/>
            <a:ext cx="720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http://www.ucdistancetraining.org/index.html</a:t>
            </a:r>
          </a:p>
        </p:txBody>
      </p:sp>
    </p:spTree>
    <p:extLst>
      <p:ext uri="{BB962C8B-B14F-4D97-AF65-F5344CB8AC3E}">
        <p14:creationId xmlns:p14="http://schemas.microsoft.com/office/powerpoint/2010/main" val="73485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72460"/>
            <a:ext cx="7315200" cy="817485"/>
          </a:xfrm>
        </p:spPr>
        <p:txBody>
          <a:bodyPr/>
          <a:lstStyle/>
          <a:p>
            <a:pPr algn="r"/>
            <a:r>
              <a:rPr lang="en-US" dirty="0"/>
              <a:t>Who we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9735" y="2288095"/>
            <a:ext cx="2514600" cy="3593592"/>
          </a:xfrm>
        </p:spPr>
        <p:txBody>
          <a:bodyPr/>
          <a:lstStyle/>
          <a:p>
            <a:r>
              <a:rPr lang="en-US" dirty="0"/>
              <a:t>Dr. Steve Hsiung</a:t>
            </a:r>
          </a:p>
          <a:p>
            <a:r>
              <a:rPr lang="en-US" dirty="0"/>
              <a:t>Professor of Electrical Engineering Technology</a:t>
            </a:r>
          </a:p>
          <a:p>
            <a:r>
              <a:rPr lang="en-US" dirty="0"/>
              <a:t>Old Dominion University – Norfolk, VA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2935" y="2286000"/>
            <a:ext cx="2404872" cy="3595687"/>
          </a:xfrm>
        </p:spPr>
        <p:txBody>
          <a:bodyPr/>
          <a:lstStyle/>
          <a:p>
            <a:r>
              <a:rPr lang="en-US" dirty="0"/>
              <a:t>Dr. Walt Deal</a:t>
            </a:r>
          </a:p>
          <a:p>
            <a:r>
              <a:rPr lang="en-US" dirty="0"/>
              <a:t>Emeriti Associate Professor of Industrial Technology </a:t>
            </a:r>
          </a:p>
          <a:p>
            <a:r>
              <a:rPr lang="en-US" dirty="0"/>
              <a:t>Old Dominion University – Norfolk, VA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862735" y="2280921"/>
            <a:ext cx="2252472" cy="297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Feng </a:t>
            </a:r>
            <a:r>
              <a:rPr lang="en-US" dirty="0" err="1"/>
              <a:t>Jao</a:t>
            </a:r>
            <a:endParaRPr lang="en-US" dirty="0"/>
          </a:p>
          <a:p>
            <a:r>
              <a:rPr lang="en-US" dirty="0"/>
              <a:t>Professor of Technological Studies</a:t>
            </a:r>
          </a:p>
          <a:p>
            <a:r>
              <a:rPr lang="en-US" dirty="0"/>
              <a:t>Ohio Northern University, Ada, OH</a:t>
            </a:r>
          </a:p>
        </p:txBody>
      </p:sp>
    </p:spTree>
    <p:extLst>
      <p:ext uri="{BB962C8B-B14F-4D97-AF65-F5344CB8AC3E}">
        <p14:creationId xmlns:p14="http://schemas.microsoft.com/office/powerpoint/2010/main" val="401367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71364"/>
            <a:ext cx="7315200" cy="773097"/>
          </a:xfrm>
        </p:spPr>
        <p:txBody>
          <a:bodyPr/>
          <a:lstStyle/>
          <a:p>
            <a:pPr algn="r"/>
            <a:r>
              <a:rPr lang="en-US" dirty="0"/>
              <a:t>What we are going to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Explore 3D design and printing</a:t>
            </a:r>
          </a:p>
          <a:p>
            <a:r>
              <a:rPr lang="en-US" dirty="0"/>
              <a:t>Identify STEM career areas and pathways</a:t>
            </a:r>
          </a:p>
          <a:p>
            <a:r>
              <a:rPr lang="en-US" dirty="0"/>
              <a:t>See </a:t>
            </a:r>
            <a:r>
              <a:rPr lang="en-US" dirty="0" err="1"/>
              <a:t>AutoDesk</a:t>
            </a:r>
            <a:r>
              <a:rPr lang="en-US" dirty="0"/>
              <a:t> Inventor Design &amp; 3-D Modeling Process</a:t>
            </a:r>
          </a:p>
          <a:p>
            <a:r>
              <a:rPr lang="en-US" dirty="0"/>
              <a:t>See 3-D printing process</a:t>
            </a:r>
          </a:p>
          <a:p>
            <a:r>
              <a:rPr lang="en-US" dirty="0"/>
              <a:t>Assemble a 3-D printed Robot Rover</a:t>
            </a:r>
          </a:p>
          <a:p>
            <a:r>
              <a:rPr lang="en-US" dirty="0"/>
              <a:t>Program an Arduino Microcontroller</a:t>
            </a:r>
          </a:p>
          <a:p>
            <a:r>
              <a:rPr lang="en-US" dirty="0"/>
              <a:t>See </a:t>
            </a:r>
            <a:r>
              <a:rPr lang="en-US" i="1" dirty="0"/>
              <a:t>easy-to-do</a:t>
            </a:r>
            <a:r>
              <a:rPr lang="en-US" dirty="0"/>
              <a:t> Arduino Science/STEM Activities</a:t>
            </a:r>
          </a:p>
          <a:p>
            <a:r>
              <a:rPr lang="en-US" dirty="0"/>
              <a:t>Test a programmed Robot Rover with Video Camera</a:t>
            </a:r>
          </a:p>
          <a:p>
            <a:r>
              <a:rPr lang="en-US" dirty="0"/>
              <a:t>Participate in a Virtual Rover competitive event</a:t>
            </a:r>
          </a:p>
          <a:p>
            <a:r>
              <a:rPr lang="en-US" dirty="0"/>
              <a:t>Explore STEM related careers and other opportunities</a:t>
            </a:r>
          </a:p>
          <a:p>
            <a:r>
              <a:rPr lang="en-US" dirty="0"/>
              <a:t>Everything is available on: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666737"/>
            <a:ext cx="5801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www.ucdistancetraining.org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C2D3-CB34-4009-A16B-7A74E578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304800"/>
            <a:ext cx="7315200" cy="9462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Schedule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9B0C3-33D7-4F9D-90E9-BA491E4EC151}"/>
              </a:ext>
            </a:extLst>
          </p:cNvPr>
          <p:cNvSpPr txBox="1"/>
          <p:nvPr/>
        </p:nvSpPr>
        <p:spPr>
          <a:xfrm>
            <a:off x="2808215" y="6019800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 tooltip="See online Schedule"/>
              </a:rPr>
              <a:t>Workshop Schedule On-Line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1A7C6-8759-4696-A1FD-832ECC83DA76}"/>
              </a:ext>
            </a:extLst>
          </p:cNvPr>
          <p:cNvSpPr txBox="1">
            <a:spLocks/>
          </p:cNvSpPr>
          <p:nvPr/>
        </p:nvSpPr>
        <p:spPr>
          <a:xfrm>
            <a:off x="1143000" y="1828800"/>
            <a:ext cx="7315200" cy="382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8:30 – 9:00 	</a:t>
            </a:r>
            <a:r>
              <a:rPr lang="en-US" dirty="0"/>
              <a:t>Workshop Overview</a:t>
            </a:r>
          </a:p>
          <a:p>
            <a:r>
              <a:rPr lang="en-US" dirty="0">
                <a:solidFill>
                  <a:schemeClr val="tx2"/>
                </a:solidFill>
              </a:rPr>
              <a:t>9:00 – 9:45 	</a:t>
            </a:r>
            <a:r>
              <a:rPr lang="en-US" dirty="0"/>
              <a:t>3-D Printing Overview</a:t>
            </a:r>
          </a:p>
          <a:p>
            <a:r>
              <a:rPr lang="en-US" dirty="0">
                <a:solidFill>
                  <a:schemeClr val="tx2"/>
                </a:solidFill>
              </a:rPr>
              <a:t>9:45 – 10:00 	</a:t>
            </a:r>
            <a:r>
              <a:rPr lang="en-US" dirty="0"/>
              <a:t>Break</a:t>
            </a:r>
          </a:p>
          <a:p>
            <a:r>
              <a:rPr lang="en-US" dirty="0">
                <a:solidFill>
                  <a:schemeClr val="tx2"/>
                </a:solidFill>
              </a:rPr>
              <a:t>10:00 – 11:45 </a:t>
            </a:r>
            <a:r>
              <a:rPr lang="en-US" dirty="0"/>
              <a:t>Mechatronics &amp; STEM Connections</a:t>
            </a:r>
          </a:p>
          <a:p>
            <a:r>
              <a:rPr lang="en-US" dirty="0">
                <a:solidFill>
                  <a:schemeClr val="tx2"/>
                </a:solidFill>
              </a:rPr>
              <a:t>11:45 – 1:00 	</a:t>
            </a:r>
            <a:r>
              <a:rPr lang="en-US" dirty="0"/>
              <a:t>Lunch Break</a:t>
            </a:r>
          </a:p>
          <a:p>
            <a:r>
              <a:rPr lang="en-US" dirty="0">
                <a:solidFill>
                  <a:schemeClr val="tx2"/>
                </a:solidFill>
              </a:rPr>
              <a:t>1:00 – 2:00 	</a:t>
            </a:r>
            <a:r>
              <a:rPr lang="en-US" dirty="0"/>
              <a:t>Rover Assembly</a:t>
            </a:r>
          </a:p>
          <a:p>
            <a:r>
              <a:rPr lang="en-US" dirty="0">
                <a:solidFill>
                  <a:schemeClr val="tx2"/>
                </a:solidFill>
              </a:rPr>
              <a:t>2:00 – 2:45 	</a:t>
            </a:r>
            <a:r>
              <a:rPr lang="en-US" dirty="0"/>
              <a:t>Programming Arduino Rover</a:t>
            </a:r>
          </a:p>
          <a:p>
            <a:r>
              <a:rPr lang="en-US" dirty="0">
                <a:solidFill>
                  <a:schemeClr val="tx2"/>
                </a:solidFill>
              </a:rPr>
              <a:t>2:45 – 3:00 	</a:t>
            </a:r>
            <a:r>
              <a:rPr lang="en-US" dirty="0"/>
              <a:t>Break</a:t>
            </a:r>
          </a:p>
          <a:p>
            <a:r>
              <a:rPr lang="en-US" dirty="0">
                <a:solidFill>
                  <a:schemeClr val="tx2"/>
                </a:solidFill>
              </a:rPr>
              <a:t>3:00 – 4:00 	</a:t>
            </a:r>
            <a:r>
              <a:rPr lang="en-US" dirty="0"/>
              <a:t>Bluetooth</a:t>
            </a:r>
          </a:p>
          <a:p>
            <a:r>
              <a:rPr lang="en-US" dirty="0">
                <a:solidFill>
                  <a:schemeClr val="tx2"/>
                </a:solidFill>
              </a:rPr>
              <a:t>4:00 – 4:30 	</a:t>
            </a:r>
            <a:r>
              <a:rPr lang="en-US" dirty="0"/>
              <a:t>Rover Operation</a:t>
            </a:r>
          </a:p>
        </p:txBody>
      </p:sp>
    </p:spTree>
    <p:extLst>
      <p:ext uri="{BB962C8B-B14F-4D97-AF65-F5344CB8AC3E}">
        <p14:creationId xmlns:p14="http://schemas.microsoft.com/office/powerpoint/2010/main" val="23003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things…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124200"/>
            <a:ext cx="4953000" cy="9144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4000" dirty="0"/>
              <a:t>The future is bright…</a:t>
            </a:r>
          </a:p>
        </p:txBody>
      </p:sp>
    </p:spTree>
    <p:extLst>
      <p:ext uri="{BB962C8B-B14F-4D97-AF65-F5344CB8AC3E}">
        <p14:creationId xmlns:p14="http://schemas.microsoft.com/office/powerpoint/2010/main" val="305221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321E-4388-4005-AD08-FA0B9939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315200" cy="1154097"/>
          </a:xfrm>
        </p:spPr>
        <p:txBody>
          <a:bodyPr/>
          <a:lstStyle/>
          <a:p>
            <a:pPr algn="r"/>
            <a:r>
              <a:rPr lang="en-US" dirty="0" err="1"/>
              <a:t>Alicha</a:t>
            </a:r>
            <a:r>
              <a:rPr lang="en-US" dirty="0"/>
              <a:t> S. Evans – CSO Intel</a:t>
            </a:r>
          </a:p>
        </p:txBody>
      </p:sp>
      <p:pic>
        <p:nvPicPr>
          <p:cNvPr id="5" name="Content Placeholder 4" descr="A screenshot of a person smiling&#10;&#10;Description automatically generated with medium confidence">
            <a:extLst>
              <a:ext uri="{FF2B5EF4-FFF2-40B4-BE49-F238E27FC236}">
                <a16:creationId xmlns:a16="http://schemas.microsoft.com/office/drawing/2014/main" id="{AFA109AB-2CAF-48EF-9501-29FFFAAE5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5" y="1541800"/>
            <a:ext cx="3548325" cy="35385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8DE41-0D1D-44F3-8025-D1610B55628F}"/>
              </a:ext>
            </a:extLst>
          </p:cNvPr>
          <p:cNvSpPr txBox="1"/>
          <p:nvPr/>
        </p:nvSpPr>
        <p:spPr>
          <a:xfrm>
            <a:off x="2209800" y="6096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Retrieved: </a:t>
            </a:r>
            <a:r>
              <a:rPr lang="en-US" sz="1200" dirty="0">
                <a:hlinkClick r:id="rId3"/>
              </a:rPr>
              <a:t>List of the Most Influential Blacks in Technology (blackenterprise.com)</a:t>
            </a:r>
            <a:r>
              <a:rPr lang="en-US" sz="1200" dirty="0"/>
              <a:t>, January 26,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317A4-9B62-4495-9FC2-4AB6904C3421}"/>
              </a:ext>
            </a:extLst>
          </p:cNvPr>
          <p:cNvSpPr txBox="1"/>
          <p:nvPr/>
        </p:nvSpPr>
        <p:spPr>
          <a:xfrm>
            <a:off x="4768704" y="1541800"/>
            <a:ext cx="4136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Constantia" panose="02030602050306030303" pitchFamily="18" charset="0"/>
              </a:rPr>
              <a:t>“As Senior Vice President and Chief Strategy Officer at Intel Corp., </a:t>
            </a:r>
            <a:r>
              <a:rPr lang="en-US" sz="2400" b="0" i="0" dirty="0" err="1">
                <a:effectLst/>
                <a:latin typeface="Constantia" panose="02030602050306030303" pitchFamily="18" charset="0"/>
              </a:rPr>
              <a:t>Aicha</a:t>
            </a:r>
            <a:r>
              <a:rPr lang="en-US" sz="2400" b="0" i="0" dirty="0">
                <a:effectLst/>
                <a:latin typeface="Constantia" panose="02030602050306030303" pitchFamily="18" charset="0"/>
              </a:rPr>
              <a:t> S. Evans leads Intel’s efforts to convert from a PC-centric company to a data-centric juggernaut. Selected one of </a:t>
            </a:r>
            <a:r>
              <a:rPr lang="en-US" sz="2400" b="1" i="0" dirty="0" err="1">
                <a:effectLst/>
                <a:latin typeface="Constantia" panose="02030602050306030303" pitchFamily="18" charset="0"/>
              </a:rPr>
              <a:t>be</a:t>
            </a:r>
            <a:r>
              <a:rPr lang="en-US" sz="2400" b="0" i="0" dirty="0" err="1">
                <a:effectLst/>
                <a:latin typeface="Constantia" panose="02030602050306030303" pitchFamily="18" charset="0"/>
              </a:rPr>
              <a:t>’s</a:t>
            </a:r>
            <a:r>
              <a:rPr lang="en-US" sz="2400" b="0" i="0" dirty="0">
                <a:effectLst/>
                <a:latin typeface="Constantia" panose="02030602050306030303" pitchFamily="18" charset="0"/>
              </a:rPr>
              <a:t> Most Powerful Executives in Corporate America…”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4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Increasing pathways to Science, Technology, Engineering, &amp; Math Related Careers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667000"/>
            <a:ext cx="5828885" cy="36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14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17900</TotalTime>
  <Words>1162</Words>
  <Application>Microsoft Office PowerPoint</Application>
  <PresentationFormat>On-screen Show (4:3)</PresentationFormat>
  <Paragraphs>193</Paragraphs>
  <Slides>35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Open Sans</vt:lpstr>
      <vt:lpstr>Arial</vt:lpstr>
      <vt:lpstr>Constantia</vt:lpstr>
      <vt:lpstr>Wingdings</vt:lpstr>
      <vt:lpstr>Perspective</vt:lpstr>
      <vt:lpstr>   STEM Explorations with 3-D Printed Rover</vt:lpstr>
      <vt:lpstr>Good morning…</vt:lpstr>
      <vt:lpstr>Special Thanks &amp; Welcome</vt:lpstr>
      <vt:lpstr>Who we are…</vt:lpstr>
      <vt:lpstr>What we are going to do…</vt:lpstr>
      <vt:lpstr>Our Schedule Today</vt:lpstr>
      <vt:lpstr>Career things…</vt:lpstr>
      <vt:lpstr>Alicha S. Evans – CSO Intel</vt:lpstr>
      <vt:lpstr>Increasing pathways to Science, Technology, Engineering, &amp; Math Related Careers</vt:lpstr>
      <vt:lpstr>Career choices start early…</vt:lpstr>
      <vt:lpstr>Career awareness…</vt:lpstr>
      <vt:lpstr>Building technical things…</vt:lpstr>
      <vt:lpstr>STEM and Mechatronics</vt:lpstr>
      <vt:lpstr>Describing Arduino</vt:lpstr>
      <vt:lpstr>Arduino UNO</vt:lpstr>
      <vt:lpstr>Arduino &amp; Science…</vt:lpstr>
      <vt:lpstr>What can I do?</vt:lpstr>
      <vt:lpstr>Build a Robot Rover…</vt:lpstr>
      <vt:lpstr>Things we can do… Sensors</vt:lpstr>
      <vt:lpstr>Sensors</vt:lpstr>
      <vt:lpstr>Printing Rover Parts &amp; Assembly</vt:lpstr>
      <vt:lpstr>3D printing – Fabrication  Coding, Testing, &amp; Operation</vt:lpstr>
      <vt:lpstr>Working with Autodesk Inventor</vt:lpstr>
      <vt:lpstr>What is 3D Printing…</vt:lpstr>
      <vt:lpstr>Programming Arduino UNO</vt:lpstr>
      <vt:lpstr>Team Skills</vt:lpstr>
      <vt:lpstr>What is a robot? </vt:lpstr>
      <vt:lpstr>Cool things - Motion, Mechanics &amp; Electronics</vt:lpstr>
      <vt:lpstr>3-D printing – Fabrication  Coding and Testing</vt:lpstr>
      <vt:lpstr>Rover Project</vt:lpstr>
      <vt:lpstr>Programming Robot Rover</vt:lpstr>
      <vt:lpstr>Education and Careers</vt:lpstr>
      <vt:lpstr>Looking ahead…</vt:lpstr>
      <vt:lpstr>Where to find us:</vt:lpstr>
      <vt:lpstr>Web Site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3D Exploration</dc:title>
  <dc:creator>Walt</dc:creator>
  <cp:lastModifiedBy>Jao, Feng</cp:lastModifiedBy>
  <cp:revision>140</cp:revision>
  <cp:lastPrinted>2021-01-26T14:55:04Z</cp:lastPrinted>
  <dcterms:created xsi:type="dcterms:W3CDTF">2017-04-14T14:31:29Z</dcterms:created>
  <dcterms:modified xsi:type="dcterms:W3CDTF">2021-01-26T18:35:10Z</dcterms:modified>
</cp:coreProperties>
</file>