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56" r:id="rId2"/>
    <p:sldId id="263" r:id="rId3"/>
    <p:sldId id="293" r:id="rId4"/>
    <p:sldId id="294" r:id="rId5"/>
    <p:sldId id="298" r:id="rId6"/>
    <p:sldId id="295" r:id="rId7"/>
    <p:sldId id="296" r:id="rId8"/>
    <p:sldId id="297" r:id="rId9"/>
    <p:sldId id="299" r:id="rId10"/>
    <p:sldId id="280" r:id="rId11"/>
    <p:sldId id="279" r:id="rId12"/>
    <p:sldId id="291" r:id="rId13"/>
    <p:sldId id="292" r:id="rId14"/>
    <p:sldId id="278" r:id="rId15"/>
    <p:sldId id="260" r:id="rId16"/>
    <p:sldId id="287" r:id="rId17"/>
    <p:sldId id="281" r:id="rId18"/>
    <p:sldId id="282" r:id="rId19"/>
    <p:sldId id="288" r:id="rId20"/>
    <p:sldId id="285" r:id="rId21"/>
    <p:sldId id="283" r:id="rId22"/>
    <p:sldId id="286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2CC199-54DC-4336-9197-0EA7E2D953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65FC03-79C8-472C-8AF7-43B710562E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0FAC9A-BF82-4EDA-BB1A-C6FB0E4A6F5B}" type="datetimeFigureOut">
              <a:rPr lang="en-US"/>
              <a:pPr>
                <a:defRPr/>
              </a:pPr>
              <a:t>1/26/2021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7D7E07B-2036-4194-8280-66CF5BA089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17BA615-DDD3-4C6B-97AF-DD51362F8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7C95A-D858-4452-A38D-7363DDC3AD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3F068-5A8A-4277-85A0-D84D4EDDD6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7989080-3276-4838-9E1E-2FED90724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495874EE-05F8-4B5C-B912-5F1F836F4F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1197FB4-4648-4A49-995E-75B21D439C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FD32A7E7-E286-46D9-BB67-E271FE3BBB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6322383-4187-4C0B-8961-20B26FB81E8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D9689F40-C7F6-498C-9ABA-D5A08DE7D2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70D93B6-C2D2-4FCC-98F8-0D280AE04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E1FAF1FB-E33C-4F60-8EE5-9EC62D2D88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952657-007E-42D9-9428-1CE0C973E4E9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74AE3-33C2-4A18-B79D-B54CABDED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BF8B5-5B02-4712-9030-2B1A4394856A}" type="datetimeFigureOut">
              <a:rPr lang="en-US"/>
              <a:pPr>
                <a:defRPr/>
              </a:pPr>
              <a:t>1/26/2021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FA38C5-7471-4594-9F6C-C3F7122A62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5D822-3A0E-48B3-B32A-8487A379F7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061A22-0812-42ED-A10B-AF0C65BA23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6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B3411-8687-4A22-8E1E-1334D1B0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CCE24-FFF4-4004-B484-B1ED9AF7D0C6}" type="datetimeFigureOut">
              <a:rPr lang="en-US"/>
              <a:pPr>
                <a:defRPr/>
              </a:pPr>
              <a:t>1/26/2021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CD70D8B-5507-4FA7-924D-F5A5FEBE22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7EA7A-00FE-4E2A-B91E-C8A630886D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513615-4301-4507-8303-149B5E19F5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9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FDF24-16B3-4759-9001-0ADF9CB9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AEF24-DFC3-46FA-A34B-848FF072F37D}" type="datetimeFigureOut">
              <a:rPr lang="en-US"/>
              <a:pPr>
                <a:defRPr/>
              </a:pPr>
              <a:t>1/26/2021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13697E3-1CD1-45A3-B97E-272D3FC997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14E99-CA7B-4944-9BF3-81C559B607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851CD3-8E63-406E-AB2D-2CDBFCD9DB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4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2995E-4D40-4694-94AA-58DDCF45E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A26E9-11D7-438D-BDFE-406E27CCF9AC}" type="datetimeFigureOut">
              <a:rPr lang="en-US"/>
              <a:pPr>
                <a:defRPr/>
              </a:pPr>
              <a:t>1/26/2021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4995C2-F602-41A4-B38B-187B2C40C3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3D343-210C-452B-8931-E4F43295CB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B6F4A9-C83D-4929-A33A-73C4075E47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805CD-5C40-45E1-94EE-2B6A69ACB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3DB3-3DAE-49C7-8700-C99DC31B5B95}" type="datetimeFigureOut">
              <a:rPr lang="en-US"/>
              <a:pPr>
                <a:defRPr/>
              </a:pPr>
              <a:t>1/26/2021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53F929-2573-438D-AB41-341A3F5742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1CAED-14F2-409C-8AD8-6B7903CCD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A42440-D6BD-4200-9AD7-F969ADD94F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4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58657B-087B-413F-9C2A-9724B5C322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7D3C3-6234-44C9-853A-C915ED6F0B5D}" type="datetimeFigureOut">
              <a:rPr lang="en-US"/>
              <a:pPr>
                <a:defRPr/>
              </a:pPr>
              <a:t>1/26/2021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CD90D-F417-48FB-86E1-B5AA075FEB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5F3C4-837E-4A4C-834C-1F6A92C214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9F84C0F-6E69-4B94-82EB-263C3BCC7E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5F8FF88-117E-40BA-89E3-5AECBF539B5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1C1F9-F442-4AA3-91C9-53A8190555B5}" type="datetimeFigureOut">
              <a:rPr lang="en-US"/>
              <a:pPr>
                <a:defRPr/>
              </a:pPr>
              <a:t>1/26/2021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47B0AC3-3E32-4E9A-A026-565E132F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1F602-0039-4906-9C25-241D4EFF22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5712F80-7197-414E-90B1-C725242E79B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9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521929-23AB-468A-91B3-CB10A69E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A38FC-579B-4B7C-B74C-561401BB6A14}" type="datetimeFigureOut">
              <a:rPr lang="en-US"/>
              <a:pPr>
                <a:defRPr/>
              </a:pPr>
              <a:t>1/26/2021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AD27DA-F32D-499C-B9C9-327FC19F6A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24048-3DB7-47E6-BF8D-07B5957556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D8992-91C8-4B98-92A5-C6D39241AFD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0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F66FCBD-76AB-4D46-AFA4-412CC963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021A7-ADA6-4F14-885E-3DAF0AABC8D0}" type="datetimeFigureOut">
              <a:rPr lang="en-US"/>
              <a:pPr>
                <a:defRPr/>
              </a:pPr>
              <a:t>1/26/2021</a:t>
            </a:fld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21E36B1-A070-49D8-B1A8-551E10A5F6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14AA4-808A-483E-A4CC-24F78D73B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7595AF1-3342-47CF-879A-8DD81DC59C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4AE4AB-4CCF-4B83-B427-13EEEF890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2AB89-4CAF-42B9-A1EB-FA242BEE6A01}" type="datetimeFigureOut">
              <a:rPr lang="en-US"/>
              <a:pPr>
                <a:defRPr/>
              </a:pPr>
              <a:t>1/26/2021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8E36F-3737-4383-80CA-755DE00C9B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4A8D1-7604-4386-9CE6-509E8542B0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D6724F7-B6A8-4A2D-A93B-29FB7F31D3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3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2A5ADB-6156-43AC-B5E2-C5FE6475C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2E1B6-6820-4C37-A970-FE3F8633E03C}" type="datetimeFigureOut">
              <a:rPr lang="en-US"/>
              <a:pPr>
                <a:defRPr/>
              </a:pPr>
              <a:t>1/26/2021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3E786-E0EC-4B05-8594-16843A5F7E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124D-A817-4A8E-9AD0-9BD3D5658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EA56603-CC1B-4164-9667-9785078043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9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32B32"/>
            </a:gs>
            <a:gs pos="64999">
              <a:srgbClr val="273037"/>
            </a:gs>
            <a:gs pos="100000">
              <a:srgbClr val="606B7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8DD761-1F7D-4F73-B61C-719C5DD1C0D6}"/>
              </a:ext>
            </a:extLst>
          </p:cNvPr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E4AF70-3F75-4794-BBDC-65ADB6C2B712}"/>
              </a:ext>
            </a:extLst>
          </p:cNvPr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24F2F0B2-02E7-4455-B781-54427263E6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BFB29785-7050-459A-B087-3325C049C4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25578-90BD-4B59-8E58-4D7D2983C3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alpha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D5EA50-9FF3-496C-A666-18234F8F3684}" type="datetimeFigureOut">
              <a:rPr lang="en-US"/>
              <a:pPr>
                <a:defRPr/>
              </a:pPr>
              <a:t>1/26/2021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19413-E3DC-46DD-8CD3-E069D6EE5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14EB67D-4DE3-4723-88AF-A481DB2DB8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67EB5-9497-4028-86A3-35AE7EE82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twy5Dk10v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EIzhz52Dmw?feature=oembed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E1B3E40E-6954-4818-A058-11CBD3219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590800"/>
            <a:ext cx="7315200" cy="13716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n-US" altLang="en-US" dirty="0"/>
              <a:t>Mechatronics &amp; Arduino: Coding &amp; Testing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C04CB2E4-84F7-49A3-BF77-7B33915D8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0" y="5272088"/>
            <a:ext cx="3429000" cy="1144587"/>
          </a:xfrm>
        </p:spPr>
        <p:txBody>
          <a:bodyPr/>
          <a:lstStyle/>
          <a:p>
            <a:pPr eaLnBrk="1" hangingPunct="1"/>
            <a:r>
              <a:rPr lang="en-US" altLang="en-US"/>
              <a:t>Jackson State University</a:t>
            </a:r>
          </a:p>
        </p:txBody>
      </p:sp>
      <p:pic>
        <p:nvPicPr>
          <p:cNvPr id="3076" name="Picture 2">
            <a:extLst>
              <a:ext uri="{FF2B5EF4-FFF2-40B4-BE49-F238E27FC236}">
                <a16:creationId xmlns:a16="http://schemas.microsoft.com/office/drawing/2014/main" id="{6820A60F-D97E-4312-AEF0-67F21B65B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48288"/>
            <a:ext cx="13382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59093AF-EE13-4E35-A595-A3BC918B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75" y="457200"/>
            <a:ext cx="7315200" cy="793750"/>
          </a:xfrm>
        </p:spPr>
        <p:txBody>
          <a:bodyPr/>
          <a:lstStyle/>
          <a:p>
            <a:pPr algn="r"/>
            <a:r>
              <a:rPr lang="en-US" altLang="en-US"/>
              <a:t>Arduino UNO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9ED12ACB-BA7A-4B52-8C0C-9C1968458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575" y="5334000"/>
            <a:ext cx="7086600" cy="793750"/>
          </a:xfrm>
        </p:spPr>
        <p:txBody>
          <a:bodyPr/>
          <a:lstStyle/>
          <a:p>
            <a:pPr marL="44450" indent="0">
              <a:buFont typeface="Wingdings" panose="05000000000000000000" pitchFamily="2" charset="2"/>
              <a:buNone/>
            </a:pPr>
            <a:r>
              <a:rPr lang="en-US" altLang="en-US"/>
              <a:t>Arduino UNO – small versatile microcontroller platform for creating designs, projects and STEM activities.</a:t>
            </a: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17B4102E-4B3D-4F19-BFB9-2189C95DB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1646238"/>
            <a:ext cx="4751387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26CD1CCD-67A9-4E1B-BC4A-EE4665813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33400"/>
            <a:ext cx="7315200" cy="793750"/>
          </a:xfrm>
        </p:spPr>
        <p:txBody>
          <a:bodyPr/>
          <a:lstStyle/>
          <a:p>
            <a:pPr algn="r" eaLnBrk="1" hangingPunct="1"/>
            <a:r>
              <a:rPr lang="en-US" altLang="en-US"/>
              <a:t>What is Arduino?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2305ED18-83E1-4DCF-AD43-78BAD264C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9530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Arduino is an open-source electronic microcontroller platform based on easy-to-use hardware and software.</a:t>
            </a:r>
          </a:p>
          <a:p>
            <a:pPr eaLnBrk="1" hangingPunct="1"/>
            <a:r>
              <a:rPr lang="en-US" altLang="en-US" sz="2400" dirty="0"/>
              <a:t>Arduino boards can read inputs - light on a sensor, a finger on a button, or a Twitter message - and turn it into an output - activating a motor, turning on an LED, publishing something online. </a:t>
            </a:r>
            <a:br>
              <a:rPr lang="en-US" altLang="en-US" sz="2400" dirty="0"/>
            </a:br>
            <a:endParaRPr lang="en-US" altLang="en-US" sz="2400" dirty="0"/>
          </a:p>
          <a:p>
            <a:pPr eaLnBrk="1" hangingPunct="1"/>
            <a:r>
              <a:rPr lang="en-US" altLang="en-US" sz="2400" dirty="0"/>
              <a:t>You can tell your Arduino what to do by sending a set of instructions (program) to the microcontroller on the board. We use the Arduino programming language and Arduino Software (IDE) to write instructions based on Processing.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D72D7DA8-FD29-4AEC-BEC2-2AA528AD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793750"/>
          </a:xfrm>
        </p:spPr>
        <p:txBody>
          <a:bodyPr/>
          <a:lstStyle/>
          <a:p>
            <a:pPr algn="r"/>
            <a:r>
              <a:rPr lang="en-US" altLang="en-US"/>
              <a:t>Getting Started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25356329-BCFE-48F8-A965-15C54C0D8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511" y="1659731"/>
            <a:ext cx="7315200" cy="3538538"/>
          </a:xfrm>
        </p:spPr>
        <p:txBody>
          <a:bodyPr/>
          <a:lstStyle/>
          <a:p>
            <a:pPr marL="46037" indent="0">
              <a:buNone/>
            </a:pPr>
            <a:r>
              <a:rPr lang="en-US" altLang="en-US" sz="2400" dirty="0"/>
              <a:t>Resources - Computer with Arduino IDE installed, USB cable, Arduino UNO</a:t>
            </a:r>
            <a:br>
              <a:rPr lang="en-US" altLang="en-US" sz="2400" dirty="0"/>
            </a:br>
            <a:endParaRPr lang="en-US" altLang="en-US" sz="2400" dirty="0"/>
          </a:p>
          <a:p>
            <a:pPr lvl="2"/>
            <a:r>
              <a:rPr lang="en-US" altLang="en-US" sz="2400" dirty="0"/>
              <a:t>Open the Arduino IDE application</a:t>
            </a:r>
          </a:p>
          <a:p>
            <a:pPr lvl="2"/>
            <a:r>
              <a:rPr lang="en-US" altLang="en-US" sz="2400" dirty="0"/>
              <a:t>Plug USB cable into Arduino USB port</a:t>
            </a:r>
          </a:p>
          <a:p>
            <a:pPr lvl="2"/>
            <a:r>
              <a:rPr lang="en-US" altLang="en-US" sz="2400" dirty="0"/>
              <a:t>Plug USB cable into computer USB port</a:t>
            </a:r>
          </a:p>
          <a:p>
            <a:pPr lvl="2"/>
            <a:r>
              <a:rPr lang="en-US" altLang="en-US" sz="2400" dirty="0"/>
              <a:t>Menu Bar – select Tools – Note “Board” and “Port” settings</a:t>
            </a:r>
          </a:p>
          <a:p>
            <a:endParaRPr lang="en-US" altLang="en-US" sz="2400" dirty="0"/>
          </a:p>
          <a:p>
            <a:endParaRPr lang="en-US" alt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0DE6D041-25FD-44FB-A4D9-3B297696A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641350"/>
          </a:xfrm>
        </p:spPr>
        <p:txBody>
          <a:bodyPr/>
          <a:lstStyle/>
          <a:p>
            <a:pPr algn="r"/>
            <a:r>
              <a:rPr lang="en-US" altLang="en-US"/>
              <a:t>Connecting Arduino</a:t>
            </a:r>
          </a:p>
        </p:txBody>
      </p:sp>
      <p:sp>
        <p:nvSpPr>
          <p:cNvPr id="12291" name="TextBox 4">
            <a:extLst>
              <a:ext uri="{FF2B5EF4-FFF2-40B4-BE49-F238E27FC236}">
                <a16:creationId xmlns:a16="http://schemas.microsoft.com/office/drawing/2014/main" id="{EA660902-0E0C-43B6-804E-072D2D7E8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2582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1 - Insert USB </a:t>
            </a:r>
            <a:r>
              <a:rPr lang="en-US" altLang="en-US" sz="2000"/>
              <a:t>Arduino</a:t>
            </a:r>
          </a:p>
        </p:txBody>
      </p:sp>
      <p:sp>
        <p:nvSpPr>
          <p:cNvPr id="12292" name="TextBox 6">
            <a:extLst>
              <a:ext uri="{FF2B5EF4-FFF2-40B4-BE49-F238E27FC236}">
                <a16:creationId xmlns:a16="http://schemas.microsoft.com/office/drawing/2014/main" id="{0B74227D-574C-444A-AFDB-9592ADF63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390775"/>
            <a:ext cx="293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/>
              <a:t>2 - Insert USB computer</a:t>
            </a:r>
          </a:p>
        </p:txBody>
      </p:sp>
      <p:pic>
        <p:nvPicPr>
          <p:cNvPr id="12293" name="Picture 1">
            <a:extLst>
              <a:ext uri="{FF2B5EF4-FFF2-40B4-BE49-F238E27FC236}">
                <a16:creationId xmlns:a16="http://schemas.microsoft.com/office/drawing/2014/main" id="{C22022BF-9B3D-4DE8-8FB4-017ABFD45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>
            <a:extLst>
              <a:ext uri="{FF2B5EF4-FFF2-40B4-BE49-F238E27FC236}">
                <a16:creationId xmlns:a16="http://schemas.microsoft.com/office/drawing/2014/main" id="{86D4A374-B8E2-4D56-B401-3C5624D56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18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Content Placeholder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2F4DF85-05B5-4AA2-B40D-D87E5734BB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3986213"/>
            <a:ext cx="3141663" cy="3141662"/>
          </a:xfrm>
        </p:spPr>
      </p:pic>
      <p:sp>
        <p:nvSpPr>
          <p:cNvPr id="12296" name="TextBox 6">
            <a:extLst>
              <a:ext uri="{FF2B5EF4-FFF2-40B4-BE49-F238E27FC236}">
                <a16:creationId xmlns:a16="http://schemas.microsoft.com/office/drawing/2014/main" id="{D0AC5A5A-E142-4A2A-B146-2DB77CC93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454400"/>
            <a:ext cx="287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/>
              <a:t>3 – Check Board &amp; Port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2B0FDA5-C019-4BF5-8FB4-61B2F7B6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9225"/>
            <a:ext cx="7315200" cy="1001713"/>
          </a:xfrm>
        </p:spPr>
        <p:txBody>
          <a:bodyPr/>
          <a:lstStyle/>
          <a:p>
            <a:pPr algn="r" eaLnBrk="1" hangingPunct="1"/>
            <a:r>
              <a:rPr lang="en-US" altLang="en-US"/>
              <a:t>Programming Arduino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ABC7CB25-FC4D-42CF-8D1E-8ED6F3C0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2600"/>
            <a:ext cx="7315200" cy="3767138"/>
          </a:xfrm>
        </p:spPr>
        <p:txBody>
          <a:bodyPr/>
          <a:lstStyle/>
          <a:p>
            <a:pPr marL="46037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Steps in Coding and Programming Arduino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sz="2400" u="sng" dirty="0"/>
              <a:t>Define</a:t>
            </a:r>
            <a:r>
              <a:rPr lang="en-US" altLang="en-US" sz="2400" dirty="0"/>
              <a:t> the task – turn on light or buzzer</a:t>
            </a:r>
          </a:p>
          <a:p>
            <a:pPr eaLnBrk="1" hangingPunct="1">
              <a:defRPr/>
            </a:pPr>
            <a:r>
              <a:rPr lang="en-US" altLang="en-US" sz="2400" u="sng" dirty="0"/>
              <a:t>Identify</a:t>
            </a:r>
            <a:r>
              <a:rPr lang="en-US" altLang="en-US" sz="2400" dirty="0"/>
              <a:t> the process – inputs and outputs</a:t>
            </a:r>
          </a:p>
          <a:p>
            <a:pPr eaLnBrk="1" hangingPunct="1">
              <a:defRPr/>
            </a:pPr>
            <a:r>
              <a:rPr lang="en-US" altLang="en-US" sz="2400" u="sng" dirty="0"/>
              <a:t>Create</a:t>
            </a:r>
            <a:r>
              <a:rPr lang="en-US" altLang="en-US" sz="2400" dirty="0"/>
              <a:t> and write code to perform task</a:t>
            </a:r>
          </a:p>
          <a:p>
            <a:pPr eaLnBrk="1" hangingPunct="1">
              <a:defRPr/>
            </a:pPr>
            <a:r>
              <a:rPr lang="en-US" altLang="en-US" sz="2400" u="sng" dirty="0"/>
              <a:t>Compile</a:t>
            </a:r>
            <a:r>
              <a:rPr lang="en-US" altLang="en-US" sz="2400" dirty="0"/>
              <a:t> code and check for errors</a:t>
            </a:r>
          </a:p>
          <a:p>
            <a:pPr eaLnBrk="1" hangingPunct="1">
              <a:defRPr/>
            </a:pPr>
            <a:r>
              <a:rPr lang="en-US" altLang="en-US" sz="2400" u="sng" dirty="0"/>
              <a:t>Upload</a:t>
            </a:r>
            <a:r>
              <a:rPr lang="en-US" altLang="en-US" sz="2400" dirty="0"/>
              <a:t> code to Arduino and…</a:t>
            </a:r>
          </a:p>
          <a:p>
            <a:pPr eaLnBrk="1" hangingPunct="1">
              <a:defRPr/>
            </a:pPr>
            <a:r>
              <a:rPr lang="en-US" altLang="en-US" sz="2400" u="sng" dirty="0"/>
              <a:t>Run</a:t>
            </a:r>
            <a:r>
              <a:rPr lang="en-US" altLang="en-US" sz="2400" dirty="0"/>
              <a:t> your program!</a:t>
            </a:r>
          </a:p>
        </p:txBody>
      </p:sp>
      <p:sp>
        <p:nvSpPr>
          <p:cNvPr id="14340" name="TextBox 1">
            <a:extLst>
              <a:ext uri="{FF2B5EF4-FFF2-40B4-BE49-F238E27FC236}">
                <a16:creationId xmlns:a16="http://schemas.microsoft.com/office/drawing/2014/main" id="{0E7EDF4D-5DA8-412C-B642-2307A9127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519738"/>
            <a:ext cx="6521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Note: The Code we write is a C+ like language</a:t>
            </a:r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B4D55-A792-4CB4-8F16-D9FCF9B0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1154113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/>
              <a:t> Working with Arduino…</a:t>
            </a:r>
            <a:br>
              <a:rPr lang="en-US" dirty="0"/>
            </a:br>
            <a:r>
              <a:rPr lang="en-US" dirty="0"/>
              <a:t>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E5321-EF49-4490-9878-32D455241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76400"/>
            <a:ext cx="7315200" cy="3538538"/>
          </a:xfrm>
        </p:spPr>
        <p:txBody>
          <a:bodyPr/>
          <a:lstStyle/>
          <a:p>
            <a:pPr marL="46037" indent="0">
              <a:buFont typeface="Wingdings" panose="05000000000000000000" pitchFamily="2" charset="2"/>
              <a:buNone/>
              <a:defRPr/>
            </a:pPr>
            <a:r>
              <a:rPr lang="en-US" sz="2800" dirty="0"/>
              <a:t>Getting started…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400" dirty="0"/>
              <a:t>Planning your project and coding</a:t>
            </a:r>
          </a:p>
          <a:p>
            <a:pPr>
              <a:defRPr/>
            </a:pPr>
            <a:r>
              <a:rPr lang="en-US" sz="2400" dirty="0"/>
              <a:t>Hardware and software – Arduino – IDE software</a:t>
            </a:r>
          </a:p>
          <a:p>
            <a:pPr>
              <a:defRPr/>
            </a:pPr>
            <a:r>
              <a:rPr lang="en-US" sz="2400" dirty="0"/>
              <a:t>Define the task – </a:t>
            </a:r>
            <a:r>
              <a:rPr lang="en-US" sz="2400" i="1" dirty="0"/>
              <a:t>To blink a light</a:t>
            </a:r>
          </a:p>
          <a:p>
            <a:pPr>
              <a:defRPr/>
            </a:pPr>
            <a:r>
              <a:rPr lang="en-US" sz="2400" dirty="0"/>
              <a:t>Light ON 1/2 second – Light OFF 1/2 second</a:t>
            </a:r>
          </a:p>
          <a:p>
            <a:pPr>
              <a:defRPr/>
            </a:pPr>
            <a:r>
              <a:rPr lang="en-US" sz="2400" dirty="0"/>
              <a:t>Repeat the process (This is called loop)</a:t>
            </a:r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BE8F00B-4172-497D-8529-FD4ED4AE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49275"/>
            <a:ext cx="7315200" cy="717550"/>
          </a:xfrm>
        </p:spPr>
        <p:txBody>
          <a:bodyPr/>
          <a:lstStyle/>
          <a:p>
            <a:pPr algn="r"/>
            <a:r>
              <a:rPr lang="en-US" altLang="en-US"/>
              <a:t>What is Arduino 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CF456-C907-47DC-831E-DF742D3D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24000"/>
            <a:ext cx="7315200" cy="4784725"/>
          </a:xfrm>
        </p:spPr>
        <p:txBody>
          <a:bodyPr/>
          <a:lstStyle/>
          <a:p>
            <a:pPr>
              <a:defRPr/>
            </a:pPr>
            <a:r>
              <a:rPr lang="en-US" dirty="0"/>
              <a:t>Arduino </a:t>
            </a:r>
            <a:r>
              <a:rPr lang="en-US" sz="2800" u="sng" dirty="0"/>
              <a:t>I</a:t>
            </a:r>
            <a:r>
              <a:rPr lang="en-US" dirty="0"/>
              <a:t>ntegrated </a:t>
            </a:r>
            <a:r>
              <a:rPr lang="en-US" sz="2800" u="sng" dirty="0"/>
              <a:t>D</a:t>
            </a:r>
            <a:r>
              <a:rPr lang="en-US" dirty="0"/>
              <a:t>evelopment </a:t>
            </a:r>
            <a:r>
              <a:rPr lang="en-US" sz="2400" u="sng" dirty="0"/>
              <a:t>E</a:t>
            </a:r>
            <a:r>
              <a:rPr lang="en-US" dirty="0"/>
              <a:t>nvironment</a:t>
            </a:r>
          </a:p>
          <a:p>
            <a:pPr>
              <a:defRPr/>
            </a:pPr>
            <a:r>
              <a:rPr lang="en-US" dirty="0"/>
              <a:t>Specialized word process – called an </a:t>
            </a:r>
            <a:r>
              <a:rPr lang="en-US" i="1" dirty="0"/>
              <a:t>editor</a:t>
            </a:r>
          </a:p>
          <a:p>
            <a:pPr>
              <a:defRPr/>
            </a:pPr>
            <a:r>
              <a:rPr lang="en-US" dirty="0"/>
              <a:t>Write and edit text </a:t>
            </a:r>
          </a:p>
          <a:p>
            <a:pPr>
              <a:defRPr/>
            </a:pPr>
            <a:r>
              <a:rPr lang="en-US" dirty="0"/>
              <a:t>Includes tools - “copy &amp; paste” “find &amp; replace”</a:t>
            </a:r>
          </a:p>
          <a:p>
            <a:pPr>
              <a:defRPr/>
            </a:pPr>
            <a:r>
              <a:rPr lang="en-US" dirty="0"/>
              <a:t>Can communicate with an electronic device (Arduino)</a:t>
            </a:r>
          </a:p>
          <a:p>
            <a:pPr>
              <a:defRPr/>
            </a:pPr>
            <a:r>
              <a:rPr lang="en-US" dirty="0"/>
              <a:t>Process code/instructions into machine language – compiling</a:t>
            </a:r>
          </a:p>
          <a:p>
            <a:pPr>
              <a:defRPr/>
            </a:pPr>
            <a:r>
              <a:rPr lang="en-US" dirty="0"/>
              <a:t>Check for errors in coding</a:t>
            </a:r>
          </a:p>
          <a:p>
            <a:pPr>
              <a:defRPr/>
            </a:pPr>
            <a:r>
              <a:rPr lang="en-US" dirty="0"/>
              <a:t>Transfers instructions/code to Arduino (upload)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46037" indent="0">
              <a:buFont typeface="Wingdings" panose="05000000000000000000" pitchFamily="2" charset="2"/>
              <a:buNone/>
              <a:defRPr/>
            </a:pPr>
            <a:r>
              <a:rPr lang="en-US" dirty="0"/>
              <a:t>Opening the IDE will open the last program edited or a NEW template screen – See the next slide as an example.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A08FC64-12A9-47C1-AFAD-1E2B6B45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381000"/>
            <a:ext cx="7315200" cy="793750"/>
          </a:xfrm>
        </p:spPr>
        <p:txBody>
          <a:bodyPr/>
          <a:lstStyle/>
          <a:p>
            <a:pPr algn="r"/>
            <a:r>
              <a:rPr lang="en-US" altLang="en-US"/>
              <a:t>Arduino IDE</a:t>
            </a:r>
          </a:p>
        </p:txBody>
      </p:sp>
      <p:sp>
        <p:nvSpPr>
          <p:cNvPr id="17411" name="Content Placeholder 4">
            <a:extLst>
              <a:ext uri="{FF2B5EF4-FFF2-40B4-BE49-F238E27FC236}">
                <a16:creationId xmlns:a16="http://schemas.microsoft.com/office/drawing/2014/main" id="{36B52AC9-E5CA-4C2F-8D70-D8FFCC257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219200"/>
            <a:ext cx="7315200" cy="582613"/>
          </a:xfrm>
        </p:spPr>
        <p:txBody>
          <a:bodyPr/>
          <a:lstStyle/>
          <a:p>
            <a:pPr marL="44450" indent="0">
              <a:buFont typeface="Wingdings" panose="05000000000000000000" pitchFamily="2" charset="2"/>
              <a:buNone/>
            </a:pPr>
            <a:r>
              <a:rPr lang="en-US" altLang="en-US" sz="2400"/>
              <a:t>IDE – Integrated Development Environment</a:t>
            </a: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C141064D-AA30-4A72-961A-58DEFE994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958975"/>
            <a:ext cx="767715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9841826E-C2FA-4613-BE18-9EC1E91C6265}"/>
              </a:ext>
            </a:extLst>
          </p:cNvPr>
          <p:cNvSpPr/>
          <p:nvPr/>
        </p:nvSpPr>
        <p:spPr>
          <a:xfrm rot="10800000">
            <a:off x="2514600" y="2133600"/>
            <a:ext cx="838200" cy="2428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414" name="TextBox 4">
            <a:extLst>
              <a:ext uri="{FF2B5EF4-FFF2-40B4-BE49-F238E27FC236}">
                <a16:creationId xmlns:a16="http://schemas.microsoft.com/office/drawing/2014/main" id="{1D6EF8B6-95CF-49FD-A7E5-AA8961B0E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06600"/>
            <a:ext cx="418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Menu Bar – </a:t>
            </a:r>
            <a:r>
              <a:rPr lang="en-US" altLang="en-US" u="sng">
                <a:solidFill>
                  <a:srgbClr val="FF0000"/>
                </a:solidFill>
              </a:rPr>
              <a:t>File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 u="sng">
                <a:solidFill>
                  <a:srgbClr val="FF0000"/>
                </a:solidFill>
              </a:rPr>
              <a:t>Edit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 u="sng">
                <a:solidFill>
                  <a:srgbClr val="FF0000"/>
                </a:solidFill>
              </a:rPr>
              <a:t>Sketch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 u="sng">
                <a:solidFill>
                  <a:srgbClr val="FF0000"/>
                </a:solidFill>
              </a:rPr>
              <a:t>Tools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 u="sng">
                <a:solidFill>
                  <a:srgbClr val="FF0000"/>
                </a:solidFill>
              </a:rPr>
              <a:t>Help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2E439F76-61B3-45A4-8AE2-617BB3DCA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7315200" cy="793750"/>
          </a:xfrm>
        </p:spPr>
        <p:txBody>
          <a:bodyPr/>
          <a:lstStyle/>
          <a:p>
            <a:pPr algn="r"/>
            <a:r>
              <a:rPr lang="en-US" altLang="en-US"/>
              <a:t>Blink LED Code Example</a:t>
            </a:r>
          </a:p>
        </p:txBody>
      </p:sp>
      <p:pic>
        <p:nvPicPr>
          <p:cNvPr id="18435" name="Content Placeholder 5">
            <a:extLst>
              <a:ext uri="{FF2B5EF4-FFF2-40B4-BE49-F238E27FC236}">
                <a16:creationId xmlns:a16="http://schemas.microsoft.com/office/drawing/2014/main" id="{8EAEE435-FB44-489F-A0FA-4ADBFB92A7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295400"/>
            <a:ext cx="7458075" cy="5181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AADC947-A016-46E1-9C8B-51A4A2E4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773113"/>
          </a:xfrm>
        </p:spPr>
        <p:txBody>
          <a:bodyPr/>
          <a:lstStyle/>
          <a:p>
            <a:pPr algn="r"/>
            <a:r>
              <a:rPr lang="en-US" altLang="en-US" sz="3600"/>
              <a:t>Coding</a:t>
            </a:r>
            <a:r>
              <a:rPr lang="en-US" altLang="en-US"/>
              <a:t> our first program!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96D17E27-71A1-4F25-A99A-D2866B55E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895600"/>
            <a:ext cx="6743700" cy="773113"/>
          </a:xfrm>
        </p:spPr>
        <p:txBody>
          <a:bodyPr/>
          <a:lstStyle/>
          <a:p>
            <a:pPr marL="44450" indent="0" algn="ctr">
              <a:buFont typeface="Wingdings" panose="05000000000000000000" pitchFamily="2" charset="2"/>
              <a:buNone/>
            </a:pPr>
            <a:r>
              <a:rPr lang="en-US" altLang="en-US" sz="3600"/>
              <a:t>Step by Step…</a:t>
            </a:r>
          </a:p>
        </p:txBody>
      </p:sp>
      <p:sp>
        <p:nvSpPr>
          <p:cNvPr id="19460" name="TextBox 3">
            <a:extLst>
              <a:ext uri="{FF2B5EF4-FFF2-40B4-BE49-F238E27FC236}">
                <a16:creationId xmlns:a16="http://schemas.microsoft.com/office/drawing/2014/main" id="{DA8A37F7-D073-4D68-A553-133DA2098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638800"/>
            <a:ext cx="5116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Have you installed the Arduino IDE?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9A17C2B1-0B25-4FEB-A9D3-E66DAA886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1000"/>
            <a:ext cx="7315200" cy="869950"/>
          </a:xfrm>
        </p:spPr>
        <p:txBody>
          <a:bodyPr/>
          <a:lstStyle/>
          <a:p>
            <a:pPr eaLnBrk="1" hangingPunct="1"/>
            <a:r>
              <a:rPr lang="en-US" altLang="en-US" dirty="0"/>
              <a:t>What we are going to do…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609113AB-D2E9-4782-9D09-850E8181E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7620000" cy="36576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Describe Mechatronics</a:t>
            </a:r>
          </a:p>
          <a:p>
            <a:pPr eaLnBrk="1" hangingPunct="1"/>
            <a:r>
              <a:rPr lang="en-US" altLang="en-US" sz="2400" dirty="0"/>
              <a:t>Describe an Arduino</a:t>
            </a:r>
          </a:p>
          <a:p>
            <a:pPr eaLnBrk="1" hangingPunct="1"/>
            <a:r>
              <a:rPr lang="en-US" altLang="en-US" sz="2400" dirty="0"/>
              <a:t>Use Arduino software to create simple programs</a:t>
            </a:r>
          </a:p>
          <a:p>
            <a:pPr eaLnBrk="1" hangingPunct="1"/>
            <a:r>
              <a:rPr lang="en-US" altLang="en-US" sz="2400" dirty="0"/>
              <a:t>Program Arduino for Motor Driver check (Beep-Beep)</a:t>
            </a:r>
          </a:p>
          <a:p>
            <a:pPr eaLnBrk="1" hangingPunct="1"/>
            <a:r>
              <a:rPr lang="en-US" altLang="en-US" sz="2400" dirty="0"/>
              <a:t>Program Arduino Robot Rover (Motor Test)</a:t>
            </a:r>
          </a:p>
          <a:p>
            <a:pPr eaLnBrk="1" hangingPunct="1"/>
            <a:r>
              <a:rPr lang="en-US" altLang="en-US" sz="2400" dirty="0"/>
              <a:t>Test your programmed Robot Rover (Rover)</a:t>
            </a:r>
          </a:p>
          <a:p>
            <a:pPr eaLnBrk="1" hangingPunct="1"/>
            <a:r>
              <a:rPr lang="en-US" altLang="en-US" sz="2400" dirty="0"/>
              <a:t>Participate in a </a:t>
            </a:r>
            <a:r>
              <a:rPr lang="en-US" altLang="en-US" sz="2400" i="1" dirty="0"/>
              <a:t>virtual</a:t>
            </a:r>
            <a:r>
              <a:rPr lang="en-US" altLang="en-US" sz="2400" dirty="0"/>
              <a:t> competitive event</a:t>
            </a:r>
          </a:p>
          <a:p>
            <a:pPr eaLnBrk="1" hangingPunct="1"/>
            <a:r>
              <a:rPr lang="en-US" altLang="en-US" sz="2400" dirty="0"/>
              <a:t>Identify potential classroom STEM activities</a:t>
            </a:r>
          </a:p>
          <a:p>
            <a:pPr eaLnBrk="1" hangingPunct="1"/>
            <a:endParaRPr lang="en-US" alt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28D6550-B118-4789-99AB-71872AF32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400"/>
            <a:ext cx="7315200" cy="717550"/>
          </a:xfrm>
        </p:spPr>
        <p:txBody>
          <a:bodyPr/>
          <a:lstStyle/>
          <a:p>
            <a:r>
              <a:rPr lang="en-US" altLang="en-US"/>
              <a:t>Coding your first program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3279669-B35C-40B8-AC7E-17FE57828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2600"/>
            <a:ext cx="7315200" cy="4556125"/>
          </a:xfrm>
        </p:spPr>
        <p:txBody>
          <a:bodyPr/>
          <a:lstStyle/>
          <a:p>
            <a:r>
              <a:rPr lang="en-US" altLang="en-US"/>
              <a:t>Turn ON your notebook or desktop computer</a:t>
            </a:r>
          </a:p>
          <a:p>
            <a:r>
              <a:rPr lang="en-US" altLang="en-US"/>
              <a:t>Open the Arduino IDE App</a:t>
            </a:r>
          </a:p>
          <a:p>
            <a:r>
              <a:rPr lang="en-US" altLang="en-US"/>
              <a:t>Plug-in the programming cable to Arduino cable port</a:t>
            </a:r>
          </a:p>
          <a:p>
            <a:r>
              <a:rPr lang="en-US" altLang="en-US"/>
              <a:t>Plug-in the USB cable into a computer USB port</a:t>
            </a:r>
          </a:p>
          <a:p>
            <a:r>
              <a:rPr lang="en-US" altLang="en-US"/>
              <a:t>Windows 10 will acknowledge that Arduino is connected</a:t>
            </a:r>
          </a:p>
          <a:p>
            <a:r>
              <a:rPr lang="en-US" altLang="en-US"/>
              <a:t>The IDE App should recognize Arduino board &amp; port</a:t>
            </a:r>
          </a:p>
          <a:p>
            <a:r>
              <a:rPr lang="en-US" altLang="en-US"/>
              <a:t>Alternatively – Choose TOOLS on menu bar</a:t>
            </a:r>
          </a:p>
          <a:p>
            <a:r>
              <a:rPr lang="en-US" altLang="en-US"/>
              <a:t>The App will recognize the Board (Arduino/Genuino UNO)</a:t>
            </a:r>
          </a:p>
          <a:p>
            <a:r>
              <a:rPr lang="en-US" altLang="en-US"/>
              <a:t>May need to select correct serial port (COM6, COM7…)</a:t>
            </a:r>
          </a:p>
          <a:p>
            <a:r>
              <a:rPr lang="en-US" altLang="en-US"/>
              <a:t>Open program file or begin coding your own file</a:t>
            </a:r>
          </a:p>
          <a:p>
            <a:r>
              <a:rPr lang="en-US" altLang="en-US"/>
              <a:t>Verify your program – fix errors if any</a:t>
            </a:r>
          </a:p>
          <a:p>
            <a:r>
              <a:rPr lang="en-US" altLang="en-US"/>
              <a:t>Upload and RUN your program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id="{75879985-9481-4F26-A760-D8A197F1E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C2BBE-0CC2-4F41-8364-0AE952DF1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7315200" cy="5257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// Blink Check – This is a COMMENT line begins with //</a:t>
            </a:r>
          </a:p>
          <a:p>
            <a:r>
              <a:rPr lang="en-US" altLang="en-US">
                <a:solidFill>
                  <a:schemeClr val="bg1"/>
                </a:solidFill>
              </a:rPr>
              <a:t>const int ledPin = 13;   // LED connected to digital pin 13</a:t>
            </a:r>
          </a:p>
          <a:p>
            <a:r>
              <a:rPr lang="en-US" altLang="en-US">
                <a:solidFill>
                  <a:schemeClr val="bg1"/>
                </a:solidFill>
              </a:rPr>
              <a:t>void setup()           // run once, when the sketch starts</a:t>
            </a:r>
          </a:p>
          <a:p>
            <a:r>
              <a:rPr lang="en-US" altLang="en-US">
                <a:solidFill>
                  <a:schemeClr val="bg1"/>
                </a:solidFill>
              </a:rPr>
              <a:t>{</a:t>
            </a:r>
          </a:p>
          <a:p>
            <a:r>
              <a:rPr lang="en-US" altLang="en-US">
                <a:solidFill>
                  <a:schemeClr val="bg1"/>
                </a:solidFill>
              </a:rPr>
              <a:t> pinMode(ledPin, OUTPUT);     // sets the digital pin as output</a:t>
            </a:r>
          </a:p>
          <a:p>
            <a:r>
              <a:rPr lang="en-US" altLang="en-US">
                <a:solidFill>
                  <a:schemeClr val="bg1"/>
                </a:solidFill>
              </a:rPr>
              <a:t>}</a:t>
            </a:r>
          </a:p>
          <a:p>
            <a:r>
              <a:rPr lang="en-US" altLang="en-US">
                <a:solidFill>
                  <a:schemeClr val="bg1"/>
                </a:solidFill>
              </a:rPr>
              <a:t> void loop()                     // run over and over again</a:t>
            </a:r>
          </a:p>
          <a:p>
            <a:r>
              <a:rPr lang="en-US" altLang="en-US">
                <a:solidFill>
                  <a:schemeClr val="bg1"/>
                </a:solidFill>
              </a:rPr>
              <a:t>{</a:t>
            </a:r>
          </a:p>
          <a:p>
            <a:r>
              <a:rPr lang="en-US" altLang="en-US">
                <a:solidFill>
                  <a:schemeClr val="bg1"/>
                </a:solidFill>
              </a:rPr>
              <a:t>digitalWrite(ledPin, HIGH);   // sets the LED </a:t>
            </a:r>
            <a:r>
              <a:rPr lang="en-US" altLang="en-US" u="sng">
                <a:solidFill>
                  <a:schemeClr val="bg1"/>
                </a:solidFill>
              </a:rPr>
              <a:t>ON</a:t>
            </a:r>
          </a:p>
          <a:p>
            <a:r>
              <a:rPr lang="en-US" altLang="en-US">
                <a:solidFill>
                  <a:schemeClr val="bg1"/>
                </a:solidFill>
              </a:rPr>
              <a:t>delay(500);                   // waits for a 1/2 second</a:t>
            </a:r>
          </a:p>
          <a:p>
            <a:r>
              <a:rPr lang="en-US" altLang="en-US">
                <a:solidFill>
                  <a:schemeClr val="bg1"/>
                </a:solidFill>
              </a:rPr>
              <a:t> digitalWrite(ledPin, LOW);    // sets the LED </a:t>
            </a:r>
            <a:r>
              <a:rPr lang="en-US" altLang="en-US" u="sng">
                <a:solidFill>
                  <a:schemeClr val="bg1"/>
                </a:solidFill>
              </a:rPr>
              <a:t>OFF</a:t>
            </a:r>
          </a:p>
          <a:p>
            <a:r>
              <a:rPr lang="en-US" altLang="en-US">
                <a:solidFill>
                  <a:schemeClr val="bg1"/>
                </a:solidFill>
              </a:rPr>
              <a:t> delay(500);                   // waits for a 1/2 second</a:t>
            </a:r>
          </a:p>
          <a:p>
            <a:r>
              <a:rPr lang="en-US" altLang="en-US">
                <a:solidFill>
                  <a:schemeClr val="bg1"/>
                </a:solidFill>
              </a:rPr>
              <a:t>}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DCD7F7-F235-41CF-A005-8058D98E378D}"/>
              </a:ext>
            </a:extLst>
          </p:cNvPr>
          <p:cNvSpPr/>
          <p:nvPr/>
        </p:nvSpPr>
        <p:spPr>
          <a:xfrm>
            <a:off x="7772400" y="5562600"/>
            <a:ext cx="914400" cy="457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/>
              <a:t>Click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3A9F30-57F7-4BEA-8F83-AC6B3FB79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9588"/>
            <a:ext cx="25431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rrow: Left 6">
            <a:extLst>
              <a:ext uri="{FF2B5EF4-FFF2-40B4-BE49-F238E27FC236}">
                <a16:creationId xmlns:a16="http://schemas.microsoft.com/office/drawing/2014/main" id="{264B607B-3C65-4F41-BD66-375120C34CCE}"/>
              </a:ext>
            </a:extLst>
          </p:cNvPr>
          <p:cNvSpPr/>
          <p:nvPr/>
        </p:nvSpPr>
        <p:spPr>
          <a:xfrm rot="1683746">
            <a:off x="1946275" y="652463"/>
            <a:ext cx="698500" cy="3492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Arrow: Left 1">
            <a:extLst>
              <a:ext uri="{FF2B5EF4-FFF2-40B4-BE49-F238E27FC236}">
                <a16:creationId xmlns:a16="http://schemas.microsoft.com/office/drawing/2014/main" id="{AEC3A0D0-5A53-452C-A4BD-66761907AA9A}"/>
              </a:ext>
            </a:extLst>
          </p:cNvPr>
          <p:cNvSpPr/>
          <p:nvPr/>
        </p:nvSpPr>
        <p:spPr>
          <a:xfrm rot="1683746">
            <a:off x="1417638" y="969963"/>
            <a:ext cx="698500" cy="3492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96774E-054F-4351-BCD9-EFAD4DBFF14B}"/>
              </a:ext>
            </a:extLst>
          </p:cNvPr>
          <p:cNvSpPr txBox="1"/>
          <p:nvPr/>
        </p:nvSpPr>
        <p:spPr>
          <a:xfrm>
            <a:off x="7891463" y="5138738"/>
            <a:ext cx="5953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0654FC1-490E-4EC9-9080-93FC36C1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81000"/>
            <a:ext cx="7315200" cy="793750"/>
          </a:xfrm>
        </p:spPr>
        <p:txBody>
          <a:bodyPr/>
          <a:lstStyle/>
          <a:p>
            <a:pPr algn="r"/>
            <a:r>
              <a:rPr lang="en-US" altLang="en-US"/>
              <a:t>Summary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D59A1733-8FBA-46B6-A864-DE43165E0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05000"/>
            <a:ext cx="7315200" cy="4403725"/>
          </a:xfrm>
        </p:spPr>
        <p:txBody>
          <a:bodyPr/>
          <a:lstStyle/>
          <a:p>
            <a:r>
              <a:rPr lang="en-US" altLang="en-US" sz="2400"/>
              <a:t>Describing  Arduino (</a:t>
            </a:r>
            <a:r>
              <a:rPr lang="en-US" altLang="en-US" sz="2400">
                <a:hlinkClick r:id="rId2" action="ppaction://hlinksldjump" tooltip="Defining Arduino"/>
              </a:rPr>
              <a:t>Link</a:t>
            </a:r>
            <a:r>
              <a:rPr lang="en-US" altLang="en-US" sz="2400"/>
              <a:t>)</a:t>
            </a:r>
          </a:p>
          <a:p>
            <a:r>
              <a:rPr lang="en-US" altLang="en-US" sz="2400"/>
              <a:t>What is a program (</a:t>
            </a:r>
            <a:r>
              <a:rPr lang="en-US" altLang="en-US" sz="2400">
                <a:hlinkClick r:id="rId2" action="ppaction://hlinksldjump" tooltip="Defining Arduino"/>
              </a:rPr>
              <a:t>Link</a:t>
            </a:r>
            <a:r>
              <a:rPr lang="en-US" altLang="en-US" sz="2400"/>
              <a:t>)</a:t>
            </a:r>
          </a:p>
          <a:p>
            <a:pPr eaLnBrk="1" hangingPunct="1"/>
            <a:r>
              <a:rPr lang="en-US" altLang="en-US" sz="2400"/>
              <a:t>Steps in Programming an Arduino Microcontroller (</a:t>
            </a:r>
            <a:r>
              <a:rPr lang="en-US" altLang="en-US" sz="2400">
                <a:hlinkClick r:id="rId3" action="ppaction://hlinksldjump" tooltip="Writing your first program"/>
              </a:rPr>
              <a:t>Link</a:t>
            </a:r>
            <a:r>
              <a:rPr lang="en-US" altLang="en-US" sz="2400"/>
              <a:t>)</a:t>
            </a:r>
          </a:p>
          <a:p>
            <a:pPr eaLnBrk="1" hangingPunct="1"/>
            <a:r>
              <a:rPr lang="en-US" altLang="en-US" sz="2400"/>
              <a:t>Writing your first program - Blink (</a:t>
            </a:r>
            <a:r>
              <a:rPr lang="en-US" altLang="en-US" sz="2400">
                <a:hlinkClick r:id="rId4" action="ppaction://hlinksldjump" tooltip="Writing your frist program..."/>
              </a:rPr>
              <a:t>Link</a:t>
            </a:r>
            <a:r>
              <a:rPr lang="en-US" altLang="en-US" sz="2400"/>
              <a:t>)</a:t>
            </a:r>
          </a:p>
          <a:p>
            <a:pPr eaLnBrk="1" hangingPunct="1"/>
            <a:r>
              <a:rPr lang="en-US" altLang="en-US" sz="2400"/>
              <a:t>Program Arduino Robot Rover – Motor Test</a:t>
            </a:r>
          </a:p>
          <a:p>
            <a:pPr eaLnBrk="1" hangingPunct="1"/>
            <a:r>
              <a:rPr lang="en-US" altLang="en-US" sz="2400"/>
              <a:t>Test your programmed Robot Rover - Rover</a:t>
            </a:r>
          </a:p>
          <a:p>
            <a:pPr eaLnBrk="1" hangingPunct="1"/>
            <a:r>
              <a:rPr lang="en-US" altLang="en-US" sz="2400"/>
              <a:t>Participate in a </a:t>
            </a:r>
            <a:r>
              <a:rPr lang="en-US" altLang="en-US" sz="2400" i="1"/>
              <a:t>virtual</a:t>
            </a:r>
            <a:r>
              <a:rPr lang="en-US" altLang="en-US" sz="2400"/>
              <a:t> competitive event - ZOOM</a:t>
            </a:r>
          </a:p>
          <a:p>
            <a:pPr eaLnBrk="1" hangingPunct="1"/>
            <a:r>
              <a:rPr lang="en-US" altLang="en-US" sz="2400"/>
              <a:t>Identify potential classroom STEM activities</a:t>
            </a:r>
          </a:p>
          <a:p>
            <a:endParaRPr lang="en-US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059A623-CCE1-4A03-B70F-DA09372BA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25" y="304800"/>
            <a:ext cx="7315200" cy="869950"/>
          </a:xfrm>
        </p:spPr>
        <p:txBody>
          <a:bodyPr/>
          <a:lstStyle/>
          <a:p>
            <a:pPr algn="ctr"/>
            <a:r>
              <a:rPr lang="en-US" altLang="en-US" dirty="0"/>
              <a:t>What is Mechatronics?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35618E2E-0D72-4C45-82C5-B351D44AE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803" y="1752600"/>
            <a:ext cx="7315200" cy="4006850"/>
          </a:xfrm>
        </p:spPr>
        <p:txBody>
          <a:bodyPr/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400" dirty="0">
                <a:latin typeface="Helvetica" panose="020B0604020202020204" pitchFamily="34" charset="0"/>
                <a:cs typeface="Times New Roman" panose="02020603050405020304" pitchFamily="18" charset="0"/>
              </a:rPr>
              <a:t>A field of study that combines the fundamentals of </a:t>
            </a:r>
            <a:r>
              <a:rPr lang="en-US" sz="2400" i="1" dirty="0">
                <a:latin typeface="Helvetica" panose="020B0604020202020204" pitchFamily="34" charset="0"/>
                <a:cs typeface="Times New Roman" panose="02020603050405020304" pitchFamily="18" charset="0"/>
              </a:rPr>
              <a:t>Mechanical, Electrical, and Computer</a:t>
            </a:r>
            <a:r>
              <a:rPr lang="en-US" sz="2400" dirty="0">
                <a:latin typeface="Helvetica" panose="020B0604020202020204" pitchFamily="34" charset="0"/>
                <a:cs typeface="Times New Roman" panose="02020603050405020304" pitchFamily="18" charset="0"/>
              </a:rPr>
              <a:t> Engineering</a:t>
            </a:r>
            <a:br>
              <a:rPr lang="en-US" sz="2400" dirty="0">
                <a:latin typeface="Helvetica" panose="020B0604020202020204" pitchFamily="34" charset="0"/>
                <a:cs typeface="Times New Roman" panose="02020603050405020304" pitchFamily="18" charset="0"/>
              </a:rPr>
            </a:br>
            <a:endParaRPr lang="en-US" sz="2400" dirty="0"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400" dirty="0">
                <a:latin typeface="Helvetica" panose="020B0604020202020204" pitchFamily="34" charset="0"/>
                <a:cs typeface="Times New Roman" panose="02020603050405020304" pitchFamily="18" charset="0"/>
              </a:rPr>
              <a:t>Science that integrates </a:t>
            </a:r>
            <a:r>
              <a:rPr lang="en-US" sz="2400" i="1" dirty="0">
                <a:latin typeface="Helvetica" panose="020B0604020202020204" pitchFamily="34" charset="0"/>
                <a:cs typeface="Times New Roman" panose="02020603050405020304" pitchFamily="18" charset="0"/>
              </a:rPr>
              <a:t>mechanical devices with electronic controls</a:t>
            </a:r>
            <a:br>
              <a:rPr lang="en-US" sz="2400" dirty="0">
                <a:latin typeface="Helvetica" panose="020B0604020202020204" pitchFamily="34" charset="0"/>
                <a:cs typeface="Times New Roman" panose="02020603050405020304" pitchFamily="18" charset="0"/>
              </a:rPr>
            </a:br>
            <a:endParaRPr lang="en-US" sz="2400" dirty="0"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400" dirty="0">
                <a:latin typeface="Helvetica" panose="020B0604020202020204" pitchFamily="34" charset="0"/>
                <a:cs typeface="Times New Roman" panose="02020603050405020304" pitchFamily="18" charset="0"/>
              </a:rPr>
              <a:t>The interdisciplinary field of engineering dealing with the design of products whose function relies on the integration of mechanical and electronic components coordinated by a control architecture</a:t>
            </a:r>
            <a:b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8E7F6D-8937-4A9E-B4AB-C273948C593A}"/>
              </a:ext>
            </a:extLst>
          </p:cNvPr>
          <p:cNvSpPr txBox="1"/>
          <p:nvPr/>
        </p:nvSpPr>
        <p:spPr>
          <a:xfrm>
            <a:off x="6858000" y="596514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Further…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104A27FC-4DC4-4B3D-B3D8-ED24A3CE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49275"/>
            <a:ext cx="7315200" cy="565150"/>
          </a:xfrm>
        </p:spPr>
        <p:txBody>
          <a:bodyPr/>
          <a:lstStyle/>
          <a:p>
            <a:pPr algn="r"/>
            <a:r>
              <a:rPr lang="en-US" altLang="en-US" sz="2800" dirty="0"/>
              <a:t>Mechatronics… Blending of Technologies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CBCDF9E3-FFD8-4C66-8321-1CAAFEC14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7315200" cy="4876800"/>
          </a:xfrm>
        </p:spPr>
        <p:txBody>
          <a:bodyPr/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400" dirty="0">
                <a:latin typeface="Helvetica" panose="020B0604020202020204" pitchFamily="34" charset="0"/>
                <a:cs typeface="Times New Roman" panose="02020603050405020304" pitchFamily="18" charset="0"/>
              </a:rPr>
              <a:t>The synergistic use of precision engineering, </a:t>
            </a:r>
            <a:r>
              <a:rPr lang="en-US" sz="2400" i="1" dirty="0">
                <a:latin typeface="Helvetica" panose="020B0604020202020204" pitchFamily="34" charset="0"/>
                <a:cs typeface="Times New Roman" panose="02020603050405020304" pitchFamily="18" charset="0"/>
              </a:rPr>
              <a:t>control</a:t>
            </a:r>
            <a:r>
              <a:rPr lang="en-US" sz="2400" dirty="0">
                <a:latin typeface="Helvetica" panose="020B0604020202020204" pitchFamily="34" charset="0"/>
                <a:cs typeface="Times New Roman" panose="02020603050405020304" pitchFamily="18" charset="0"/>
              </a:rPr>
              <a:t> theory, </a:t>
            </a:r>
            <a:r>
              <a:rPr lang="en-US" sz="2400" i="1" dirty="0">
                <a:latin typeface="Helvetica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sz="2400" dirty="0">
                <a:latin typeface="Helvetica" panose="020B0604020202020204" pitchFamily="34" charset="0"/>
                <a:cs typeface="Times New Roman" panose="02020603050405020304" pitchFamily="18" charset="0"/>
              </a:rPr>
              <a:t> science, </a:t>
            </a:r>
            <a:r>
              <a:rPr lang="en-US" sz="2400" i="1" dirty="0">
                <a:latin typeface="Helvetica" panose="020B0604020202020204" pitchFamily="34" charset="0"/>
                <a:cs typeface="Times New Roman" panose="02020603050405020304" pitchFamily="18" charset="0"/>
              </a:rPr>
              <a:t>sensor</a:t>
            </a:r>
            <a:r>
              <a:rPr lang="en-US" sz="2400" dirty="0">
                <a:latin typeface="Helvetica" panose="020B0604020202020204" pitchFamily="34" charset="0"/>
                <a:cs typeface="Times New Roman" panose="02020603050405020304" pitchFamily="18" charset="0"/>
              </a:rPr>
              <a:t>, and </a:t>
            </a:r>
            <a:r>
              <a:rPr lang="en-US" sz="2400" i="1" dirty="0">
                <a:latin typeface="Helvetica" panose="020B0604020202020204" pitchFamily="34" charset="0"/>
                <a:cs typeface="Times New Roman" panose="02020603050405020304" pitchFamily="18" charset="0"/>
              </a:rPr>
              <a:t>actuator</a:t>
            </a:r>
            <a:r>
              <a:rPr lang="en-US" sz="2400" dirty="0">
                <a:latin typeface="Helvetica" panose="020B0604020202020204" pitchFamily="34" charset="0"/>
                <a:cs typeface="Times New Roman" panose="02020603050405020304" pitchFamily="18" charset="0"/>
              </a:rPr>
              <a:t> technology to design improved products and processes</a:t>
            </a:r>
            <a:br>
              <a:rPr lang="en-US" sz="2400" dirty="0">
                <a:latin typeface="Helvetica" panose="020B0604020202020204" pitchFamily="34" charset="0"/>
                <a:cs typeface="Times New Roman" panose="02020603050405020304" pitchFamily="18" charset="0"/>
              </a:rPr>
            </a:br>
            <a:endParaRPr lang="en-US" sz="2400" dirty="0"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400" dirty="0">
                <a:latin typeface="Helvetica" panose="020B0604020202020204" pitchFamily="34" charset="0"/>
                <a:cs typeface="Times New Roman" panose="02020603050405020304" pitchFamily="18" charset="0"/>
              </a:rPr>
              <a:t>Integration of </a:t>
            </a:r>
            <a:r>
              <a:rPr lang="en-US" sz="2400" i="1" dirty="0">
                <a:latin typeface="Helvetica" panose="020B0604020202020204" pitchFamily="34" charset="0"/>
                <a:cs typeface="Times New Roman" panose="02020603050405020304" pitchFamily="18" charset="0"/>
              </a:rPr>
              <a:t>electronics</a:t>
            </a:r>
            <a:r>
              <a:rPr lang="en-US" sz="2400" dirty="0">
                <a:latin typeface="Helvetica" panose="020B0604020202020204" pitchFamily="34" charset="0"/>
                <a:cs typeface="Times New Roman" panose="02020603050405020304" pitchFamily="18" charset="0"/>
              </a:rPr>
              <a:t>, control </a:t>
            </a:r>
            <a:r>
              <a:rPr lang="en-US" sz="2400" i="1" dirty="0">
                <a:latin typeface="Helvetica" panose="020B0604020202020204" pitchFamily="34" charset="0"/>
                <a:cs typeface="Times New Roman" panose="02020603050405020304" pitchFamily="18" charset="0"/>
              </a:rPr>
              <a:t>engineering</a:t>
            </a:r>
            <a:r>
              <a:rPr lang="en-US" sz="2400" dirty="0">
                <a:latin typeface="Helvetica" panose="020B0604020202020204" pitchFamily="34" charset="0"/>
                <a:cs typeface="Times New Roman" panose="02020603050405020304" pitchFamily="18" charset="0"/>
              </a:rPr>
              <a:t>, and mechanical engineering</a:t>
            </a:r>
            <a:br>
              <a:rPr lang="en-US" sz="2400" dirty="0">
                <a:latin typeface="Helvetica" panose="020B0604020202020204" pitchFamily="34" charset="0"/>
                <a:cs typeface="Times New Roman" panose="02020603050405020304" pitchFamily="18" charset="0"/>
              </a:rPr>
            </a:br>
            <a:endParaRPr lang="en-US" sz="2400" dirty="0"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400" dirty="0">
                <a:latin typeface="Helvetica" panose="020B0604020202020204" pitchFamily="34" charset="0"/>
                <a:cs typeface="Times New Roman" panose="02020603050405020304" pitchFamily="18" charset="0"/>
              </a:rPr>
              <a:t>Mechatronics is concerned with the </a:t>
            </a:r>
            <a:r>
              <a:rPr lang="en-US" sz="2400" i="1" dirty="0">
                <a:latin typeface="Helvetica" panose="020B0604020202020204" pitchFamily="34" charset="0"/>
                <a:cs typeface="Times New Roman" panose="02020603050405020304" pitchFamily="18" charset="0"/>
              </a:rPr>
              <a:t>blending</a:t>
            </a:r>
            <a:r>
              <a:rPr lang="en-US" sz="2400" dirty="0">
                <a:latin typeface="Helvetica" panose="020B0604020202020204" pitchFamily="34" charset="0"/>
                <a:cs typeface="Times New Roman" panose="02020603050405020304" pitchFamily="18" charset="0"/>
              </a:rPr>
              <a:t> of mechanical, electronic, software, and control theory </a:t>
            </a:r>
            <a:r>
              <a:rPr lang="en-US" sz="2400" i="1" dirty="0">
                <a:latin typeface="Helvetica" panose="020B0604020202020204" pitchFamily="34" charset="0"/>
                <a:cs typeface="Times New Roman" panose="02020603050405020304" pitchFamily="18" charset="0"/>
              </a:rPr>
              <a:t>engineering topics</a:t>
            </a:r>
            <a:r>
              <a:rPr lang="en-US" sz="2400" dirty="0">
                <a:latin typeface="Helvetica" panose="020B0604020202020204" pitchFamily="34" charset="0"/>
                <a:cs typeface="Times New Roman" panose="02020603050405020304" pitchFamily="18" charset="0"/>
              </a:rPr>
              <a:t> into a unified framework that </a:t>
            </a:r>
            <a:r>
              <a:rPr lang="en-US" sz="2400" i="1" dirty="0">
                <a:latin typeface="Helvetica" panose="020B0604020202020204" pitchFamily="34" charset="0"/>
                <a:cs typeface="Times New Roman" panose="02020603050405020304" pitchFamily="18" charset="0"/>
              </a:rPr>
              <a:t>enhances the design process</a:t>
            </a:r>
          </a:p>
          <a:p>
            <a:endParaRPr lang="en-US" alt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A49BC-1290-4D91-A4F3-F44CD86A8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946150"/>
          </a:xfrm>
        </p:spPr>
        <p:txBody>
          <a:bodyPr/>
          <a:lstStyle/>
          <a:p>
            <a:r>
              <a:rPr lang="en-US" dirty="0"/>
              <a:t>Mechatronics – cutting edge…</a:t>
            </a:r>
          </a:p>
        </p:txBody>
      </p:sp>
      <p:pic>
        <p:nvPicPr>
          <p:cNvPr id="6" name="Online Media 5">
            <a:hlinkClick r:id="" action="ppaction://media"/>
            <a:extLst>
              <a:ext uri="{FF2B5EF4-FFF2-40B4-BE49-F238E27FC236}">
                <a16:creationId xmlns:a16="http://schemas.microsoft.com/office/drawing/2014/main" id="{C14FA0FE-31B2-451B-9A04-3A2906616E8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0266" y="1676400"/>
            <a:ext cx="826346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14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9D1FF3E-DDCB-405D-B6E6-1007393A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793750"/>
          </a:xfrm>
        </p:spPr>
        <p:txBody>
          <a:bodyPr/>
          <a:lstStyle/>
          <a:p>
            <a:pPr algn="r"/>
            <a:r>
              <a:rPr lang="en-US" altLang="en-US" sz="3600" dirty="0"/>
              <a:t>Combining Engineering Fields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D7235997-6189-452A-85CE-4C0AD849E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1131"/>
            <a:ext cx="7315200" cy="397666"/>
          </a:xfrm>
        </p:spPr>
        <p:txBody>
          <a:bodyPr/>
          <a:lstStyle/>
          <a:p>
            <a:pPr marL="46037" indent="0">
              <a:buNone/>
            </a:pPr>
            <a:r>
              <a:rPr lang="en-US" sz="18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PLC: </a:t>
            </a:r>
            <a:r>
              <a:rPr lang="en-US" sz="1800" b="1" u="sng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rogrammable </a:t>
            </a:r>
            <a:r>
              <a:rPr lang="en-US" sz="1800" b="1" u="sng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ogic </a:t>
            </a:r>
            <a:r>
              <a:rPr lang="en-US" sz="1800" b="1" u="sng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8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ontroller with Ladder Logic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buNone/>
            </a:pPr>
            <a:endParaRPr lang="en-US" altLang="en-U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C48D74E-4C64-4ED7-9D1C-0DA6B28F2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800" y="470356"/>
            <a:ext cx="20229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9646F10-375B-4C9F-88A2-07BB6AA40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3000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B1243F-04D8-4C10-92F8-460B354BD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44" y="2008978"/>
            <a:ext cx="3305543" cy="2229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84150B-3DA4-4594-9FA6-43376BBD8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08978"/>
            <a:ext cx="3352800" cy="2229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236A49-C9E7-4165-AA66-D7E5DC2F7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424542"/>
            <a:ext cx="3430456" cy="19860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45174E-EFEE-471D-B0C1-32166DE5D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0222" y="4424542"/>
            <a:ext cx="3352801" cy="1996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215A33E-1E90-4432-A91D-8AFBC4470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574675"/>
            <a:ext cx="7315200" cy="641350"/>
          </a:xfrm>
        </p:spPr>
        <p:txBody>
          <a:bodyPr/>
          <a:lstStyle/>
          <a:p>
            <a:pPr algn="r"/>
            <a:r>
              <a:rPr lang="en-US" altLang="en-US" dirty="0"/>
              <a:t>Engineering…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E2A61AC-4DD3-4B06-9774-2ABC350FA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16025"/>
            <a:ext cx="5106752" cy="2362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428B7F-B83E-47DD-B7DD-0E420B075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809999"/>
            <a:ext cx="4648200" cy="28890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BF5AE1-EA91-4BB8-87E0-47870B4DA373}"/>
              </a:ext>
            </a:extLst>
          </p:cNvPr>
          <p:cNvSpPr txBox="1"/>
          <p:nvPr/>
        </p:nvSpPr>
        <p:spPr>
          <a:xfrm>
            <a:off x="5867400" y="2133600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Schematic Diagram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F9A229-934F-4B52-89F3-D022DF484247}"/>
              </a:ext>
            </a:extLst>
          </p:cNvPr>
          <p:cNvSpPr txBox="1"/>
          <p:nvPr/>
        </p:nvSpPr>
        <p:spPr>
          <a:xfrm>
            <a:off x="454482" y="5246049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Electronic Circuit Board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215A33E-1E90-4432-A91D-8AFBC4470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574675"/>
            <a:ext cx="7315200" cy="641350"/>
          </a:xfrm>
        </p:spPr>
        <p:txBody>
          <a:bodyPr/>
          <a:lstStyle/>
          <a:p>
            <a:pPr algn="r"/>
            <a:r>
              <a:rPr lang="en-US" altLang="en-US" dirty="0"/>
              <a:t>Engineering…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9FBB99-BF08-4F8E-ACB6-41B5CF56E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762000"/>
            <a:ext cx="3276421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D248F1-66DC-4A61-AE23-84E002DD9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723088"/>
            <a:ext cx="3276421" cy="2460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E3E42F-3CA6-428A-A78B-D4E7FD065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4481246"/>
            <a:ext cx="2440440" cy="21094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02E869-4E16-49E8-9F7C-E07E185E24A6}"/>
              </a:ext>
            </a:extLst>
          </p:cNvPr>
          <p:cNvSpPr txBox="1"/>
          <p:nvPr/>
        </p:nvSpPr>
        <p:spPr>
          <a:xfrm>
            <a:off x="435291" y="3939082"/>
            <a:ext cx="2637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Pick and Place Robot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95291-3ACF-4BF3-AA81-CA03304740D6}"/>
              </a:ext>
            </a:extLst>
          </p:cNvPr>
          <p:cNvSpPr txBox="1"/>
          <p:nvPr/>
        </p:nvSpPr>
        <p:spPr>
          <a:xfrm>
            <a:off x="2901220" y="5726668"/>
            <a:ext cx="3147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Human Interactive Robots</a:t>
            </a:r>
          </a:p>
        </p:txBody>
      </p:sp>
    </p:spTree>
    <p:extLst>
      <p:ext uri="{BB962C8B-B14F-4D97-AF65-F5344CB8AC3E}">
        <p14:creationId xmlns:p14="http://schemas.microsoft.com/office/powerpoint/2010/main" val="1227739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215A33E-1E90-4432-A91D-8AFBC4470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574675"/>
            <a:ext cx="7315200" cy="641350"/>
          </a:xfrm>
        </p:spPr>
        <p:txBody>
          <a:bodyPr/>
          <a:lstStyle/>
          <a:p>
            <a:pPr algn="r"/>
            <a:r>
              <a:rPr lang="en-US" altLang="en-US" dirty="0"/>
              <a:t>Engineering…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D248F1-66DC-4A61-AE23-84E002DD9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723088"/>
            <a:ext cx="3276421" cy="2460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E3E42F-3CA6-428A-A78B-D4E7FD065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4481246"/>
            <a:ext cx="2440440" cy="21094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02E869-4E16-49E8-9F7C-E07E185E24A6}"/>
              </a:ext>
            </a:extLst>
          </p:cNvPr>
          <p:cNvSpPr txBox="1"/>
          <p:nvPr/>
        </p:nvSpPr>
        <p:spPr>
          <a:xfrm>
            <a:off x="435291" y="3939082"/>
            <a:ext cx="2637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Pick and Place Robot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95291-3ACF-4BF3-AA81-CA03304740D6}"/>
              </a:ext>
            </a:extLst>
          </p:cNvPr>
          <p:cNvSpPr txBox="1"/>
          <p:nvPr/>
        </p:nvSpPr>
        <p:spPr>
          <a:xfrm>
            <a:off x="2901220" y="5726668"/>
            <a:ext cx="3147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Human Interactive Robots</a:t>
            </a:r>
          </a:p>
        </p:txBody>
      </p:sp>
      <p:pic>
        <p:nvPicPr>
          <p:cNvPr id="8" name="Online Media 7" title="DIY quadruped robot (new boots)">
            <a:hlinkClick r:id="" action="ppaction://media"/>
            <a:extLst>
              <a:ext uri="{FF2B5EF4-FFF2-40B4-BE49-F238E27FC236}">
                <a16:creationId xmlns:a16="http://schemas.microsoft.com/office/drawing/2014/main" id="{9EF9EFA9-4696-4D26-B936-DC032BDD78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75158" y="1120587"/>
            <a:ext cx="3749139" cy="211826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85D007-3E3E-461A-93D0-74C3CA813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5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9942</TotalTime>
  <Words>928</Words>
  <Application>Microsoft Office PowerPoint</Application>
  <PresentationFormat>On-screen Show (4:3)</PresentationFormat>
  <Paragraphs>125</Paragraphs>
  <Slides>22</Slides>
  <Notes>2</Notes>
  <HiddenSlides>2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Helvetica</vt:lpstr>
      <vt:lpstr>Times New Roman</vt:lpstr>
      <vt:lpstr>Wingdings</vt:lpstr>
      <vt:lpstr>Perspective</vt:lpstr>
      <vt:lpstr>Mechatronics &amp; Arduino: Coding &amp; Testing</vt:lpstr>
      <vt:lpstr>What we are going to do…</vt:lpstr>
      <vt:lpstr>What is Mechatronics?</vt:lpstr>
      <vt:lpstr>Mechatronics… Blending of Technologies</vt:lpstr>
      <vt:lpstr>Mechatronics – cutting edge…</vt:lpstr>
      <vt:lpstr>Combining Engineering Fields</vt:lpstr>
      <vt:lpstr>Engineering…</vt:lpstr>
      <vt:lpstr>Engineering…</vt:lpstr>
      <vt:lpstr>Engineering…</vt:lpstr>
      <vt:lpstr>Arduino UNO</vt:lpstr>
      <vt:lpstr>What is Arduino?</vt:lpstr>
      <vt:lpstr>Getting Started</vt:lpstr>
      <vt:lpstr>Connecting Arduino</vt:lpstr>
      <vt:lpstr>Programming Arduino</vt:lpstr>
      <vt:lpstr> Working with Arduino… Coding</vt:lpstr>
      <vt:lpstr>What is Arduino IDE</vt:lpstr>
      <vt:lpstr>Arduino IDE</vt:lpstr>
      <vt:lpstr>Blink LED Code Example</vt:lpstr>
      <vt:lpstr>Coding our first program!</vt:lpstr>
      <vt:lpstr>Coding your first program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Rover 3D Exploration</dc:title>
  <dc:creator>Walt</dc:creator>
  <cp:lastModifiedBy>Jao, Feng</cp:lastModifiedBy>
  <cp:revision>99</cp:revision>
  <dcterms:created xsi:type="dcterms:W3CDTF">2017-04-14T14:31:29Z</dcterms:created>
  <dcterms:modified xsi:type="dcterms:W3CDTF">2021-01-26T18:25:28Z</dcterms:modified>
</cp:coreProperties>
</file>